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99" r:id="rId2"/>
    <p:sldId id="275" r:id="rId3"/>
    <p:sldId id="282" r:id="rId4"/>
    <p:sldId id="298" r:id="rId5"/>
    <p:sldId id="316" r:id="rId6"/>
    <p:sldId id="314" r:id="rId7"/>
    <p:sldId id="303" r:id="rId8"/>
    <p:sldId id="304" r:id="rId9"/>
    <p:sldId id="305" r:id="rId10"/>
    <p:sldId id="315" r:id="rId11"/>
    <p:sldId id="317" r:id="rId12"/>
    <p:sldId id="318" r:id="rId13"/>
    <p:sldId id="307" r:id="rId14"/>
    <p:sldId id="319" r:id="rId15"/>
    <p:sldId id="320" r:id="rId16"/>
    <p:sldId id="321" r:id="rId17"/>
    <p:sldId id="322" r:id="rId18"/>
    <p:sldId id="302" r:id="rId19"/>
    <p:sldId id="272" r:id="rId20"/>
  </p:sldIdLst>
  <p:sldSz cx="12192000" cy="6858000"/>
  <p:notesSz cx="9601200" cy="73152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85034" autoAdjust="0"/>
  </p:normalViewPr>
  <p:slideViewPr>
    <p:cSldViewPr snapToGrid="0" showGuides="1">
      <p:cViewPr varScale="1">
        <p:scale>
          <a:sx n="108" d="100"/>
          <a:sy n="108" d="100"/>
        </p:scale>
        <p:origin x="13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55702893f11af2a9e59112649135a">
            <a:r>
              <a:rPr b="0" dirty="0" i="0" kern="1200" lang="en-US" noProof="0" strike="noStrike" sz="1400" u="none">
                <a:solidFill>
                  <a:srgbClr val="000000"/>
                </a:solidFill>
                <a:effectLst/>
                <a:latin charset="0" panose="020F0502020204030203" pitchFamily="34" typeface="Lato"/>
                <a:ea typeface="+mn-ea"/>
                <a:cs typeface="+mn-cs"/>
              </a:rPr>
              <a:t>Les règles de validation sont utilisées pour effectuer un contrôle des données saisies dans l'ensemble de données.</a:t>
            </a:r>
          </a:p>
        </p:txBody>
      </p:sp>
    </p:spTree>
    <p:extLst>
      <p:ext uri="{BB962C8B-B14F-4D97-AF65-F5344CB8AC3E}">
        <p14:creationId xmlns:p14="http://schemas.microsoft.com/office/powerpoint/2010/main" val="411936921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e789f7fdc74d04b692099931f7c70c6">
            <a:r>
              <a:rPr b="0" dirty="0" i="0" kern="1200" lang="en-US" noProof="0" strike="noStrike" sz="1400" u="none">
                <a:solidFill>
                  <a:srgbClr val="000000"/>
                </a:solidFill>
                <a:effectLst/>
                <a:latin charset="0" panose="020F0502020204030203" pitchFamily="34" typeface="Lato"/>
                <a:ea typeface="+mn-ea"/>
                <a:cs typeface="+mn-cs"/>
              </a:rPr>
              <a:t>Ils sont composés d'expressions des côtés gauche et droit. Ils sont généralement construits avec des éléments de données et un opérateur, tel que moins que, plus que, égal ou non égal, qui établit une relation logique entre les deux côtés.</a:t>
            </a:r>
          </a:p>
        </p:txBody>
      </p:sp>
    </p:spTree>
    <p:extLst>
      <p:ext uri="{BB962C8B-B14F-4D97-AF65-F5344CB8AC3E}">
        <p14:creationId xmlns:p14="http://schemas.microsoft.com/office/powerpoint/2010/main" val="338321382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9d720844fe268b265a8558ec959ec1c">
            <a:r>
              <a:rPr b="0" dirty="0" i="0" kern="1200" lang="en-US" noProof="0" strike="noStrike" sz="1400" u="none">
                <a:solidFill>
                  <a:srgbClr val="000000"/>
                </a:solidFill>
                <a:effectLst/>
                <a:latin charset="0" panose="020F0502020204030203" pitchFamily="34" typeface="Lato"/>
                <a:ea typeface="+mn-ea"/>
                <a:cs typeface="+mn-cs"/>
              </a:rPr>
              <a:t>Une règle de validation peut comparer les valeurs des éléments de données saisis par un utilisateur pour s'assurer qu'elles sont cohérentes les unes par rapport aux autres.</a:t>
            </a:r>
          </a:p>
        </p:txBody>
      </p:sp>
    </p:spTree>
    <p:extLst>
      <p:ext uri="{BB962C8B-B14F-4D97-AF65-F5344CB8AC3E}">
        <p14:creationId xmlns:p14="http://schemas.microsoft.com/office/powerpoint/2010/main" val="979497651"/>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96c04b039917b19b9c5b3d5973b2242">
            <a:r>
              <a:rPr b="0" dirty="0" lang="en-US" sz="1600">
                <a:effectLst/>
              </a:rPr>
              <a:t>Examinons un exemple de règle de validation concernant l'ensemble de données COVID-19. La valeur du nombre total de nouveaux cas hospitalisés doit être inférieure ou égale au nombre de nouveaux cas suspects et confirmés. Si cette expression est correcte, la règle de validation sera acceptée.</a:t>
            </a:r>
          </a:p>
        </p:txBody>
      </p:sp>
    </p:spTree>
    <p:extLst>
      <p:ext uri="{BB962C8B-B14F-4D97-AF65-F5344CB8AC3E}">
        <p14:creationId xmlns:p14="http://schemas.microsoft.com/office/powerpoint/2010/main" val="130892776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4cfc88a6fa33f25e262b5a08ceff1df">
            <a:pPr rtl="0">
              <a:spcBef>
                <a:spcPts val="0"/>
              </a:spcBef>
              <a:spcAft>
                <a:spcPts val="0"/>
              </a:spcAft>
            </a:pPr>
            <a:r>
              <a:rPr b="0" dirty="0" lang="en-US" sz="1600">
                <a:effectLst/>
              </a:rPr>
              <a:t>S'il y avait plus de nouvelles hospitalisations que de nouveaux cas, cette règle ne serait pas respectée. Voyons ce que cela donne dans l'application. </a:t>
            </a:r>
          </a:p>
          <a:p>
            <a:pPr rtl="0">
              <a:spcBef>
                <a:spcPts val="0"/>
              </a:spcBef>
              <a:spcAft>
                <a:spcPts val="0"/>
              </a:spcAft>
            </a:pPr>
            <a:endParaRPr b="0" dirty="0" lang="en-US" sz="1600">
              <a:effectLst/>
            </a:endParaRPr>
          </a:p>
          <a:p txid="09b9e2c086e371b731b3c9d64e0c48cc">
            <a:pPr rtl="0">
              <a:spcBef>
                <a:spcPts val="0"/>
              </a:spcBef>
              <a:spcAft>
                <a:spcPts val="0"/>
              </a:spcAft>
            </a:pPr>
            <a:r>
              <a:rPr b="0" dirty="0" lang="en-US" sz="1600">
                <a:effectLst/>
              </a:rPr>
              <a:t>Modifiez les données de manière à ce qu'il y ait plus de nouvelles hospitalisations que de nouveaux cas. Cliquez ensuite sur le bouton Exécuter la validation. Le système vous indique que les données saisies ne respectent pas la règle de validation.</a:t>
            </a:r>
          </a:p>
          <a:p>
            <a:pPr rtl="0">
              <a:spcBef>
                <a:spcPts val="0"/>
              </a:spcBef>
              <a:spcAft>
                <a:spcPts val="0"/>
              </a:spcAft>
            </a:pPr>
            <a:endParaRPr b="0" dirty="0" lang="en-US" sz="1600">
              <a:effectLst/>
            </a:endParaRPr>
          </a:p>
          <a:p txid="4f81f646df1077a8c35117cf915bb4f1">
            <a:pPr rtl="0">
              <a:spcBef>
                <a:spcPts val="0"/>
              </a:spcBef>
              <a:spcAft>
                <a:spcPts val="0"/>
              </a:spcAft>
            </a:pPr>
            <a:r>
              <a:rPr b="0" dirty="0" lang="en-US" sz="1600">
                <a:effectLst/>
              </a:rPr>
              <a:t>Elle explique ce que la règle de validation est en train de vérifier et les valeurs de données saisies qui sont incorrectes. Fermez la fenêtre contextuelle de validation et corrigez les données saisies.</a:t>
            </a:r>
          </a:p>
          <a:p>
            <a:pPr rtl="0">
              <a:spcBef>
                <a:spcPts val="0"/>
              </a:spcBef>
              <a:spcAft>
                <a:spcPts val="0"/>
              </a:spcAft>
            </a:pPr>
            <a:endParaRPr b="0" dirty="0" lang="en-US" sz="1600">
              <a:effectLst/>
            </a:endParaRPr>
          </a:p>
          <a:p txid="244296db5e541a9aedbb95dcfe66de71">
            <a:pPr rtl="0">
              <a:spcBef>
                <a:spcPts val="0"/>
              </a:spcBef>
              <a:spcAft>
                <a:spcPts val="0"/>
              </a:spcAft>
            </a:pPr>
            <a:r>
              <a:rPr b="0" dirty="0" lang="en-US" sz="1600">
                <a:effectLst/>
              </a:rPr>
              <a:t>Cliquez ensuite à nouveau sur le bouton Effectuer la validation. Vous recevrez une notification indiquant que la validation a réussi. Le bouton Terminer est un autre outil utilisé pour améliorer la qualité des données.</a:t>
            </a:r>
          </a:p>
          <a:p>
            <a:pPr rtl="0">
              <a:spcBef>
                <a:spcPts val="0"/>
              </a:spcBef>
              <a:spcAft>
                <a:spcPts val="0"/>
              </a:spcAft>
            </a:pPr>
            <a:endParaRPr b="0" dirty="0" lang="en-US" sz="1600">
              <a:effectLst/>
            </a:endParaRPr>
          </a:p>
          <a:p txid="d066c9417a5cf0ef458e42a0bee63d99">
            <a:pPr rtl="0">
              <a:spcBef>
                <a:spcPts val="0"/>
              </a:spcBef>
              <a:spcAft>
                <a:spcPts val="0"/>
              </a:spcAft>
            </a:pPr>
            <a:r>
              <a:rPr b="0" dirty="0" lang="en-US" sz="1600">
                <a:effectLst/>
              </a:rPr>
              <a:t>Le bouton Terminer signale que la saisie des données pour cet ensemble de données est terminée. Après avoir cliqué sur Terminer et confirmé la saisie, DHIS2 exécute automatiquement toutes les règles de validation associées à l'ensemble de données.</a:t>
            </a:r>
          </a:p>
          <a:p>
            <a:pPr rtl="0">
              <a:spcBef>
                <a:spcPts val="0"/>
              </a:spcBef>
              <a:spcAft>
                <a:spcPts val="0"/>
              </a:spcAft>
            </a:pPr>
            <a:endParaRPr b="0" dirty="0" lang="en-US" sz="1600">
              <a:effectLst/>
            </a:endParaRPr>
          </a:p>
          <a:p txid="5c1aebbc1348261cbe2e5b5619b48ba6">
            <a:pPr rtl="0">
              <a:spcBef>
                <a:spcPts val="0"/>
              </a:spcBef>
              <a:spcAft>
                <a:spcPts val="0"/>
              </a:spcAft>
            </a:pPr>
            <a:r>
              <a:rPr b="0" dirty="0" lang="en-US" sz="1600">
                <a:effectLst/>
              </a:rPr>
              <a:t>Si vous n'avez pas encore validé vos données au début du processus, vous verrez apparaître un message contextuel vous avertissant de toute violation potentielle des règles de validation.</a:t>
            </a:r>
          </a:p>
        </p:txBody>
      </p:sp>
    </p:spTree>
    <p:extLst>
      <p:ext uri="{BB962C8B-B14F-4D97-AF65-F5344CB8AC3E}">
        <p14:creationId xmlns:p14="http://schemas.microsoft.com/office/powerpoint/2010/main" val="197463678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d0154f9f70ec57480d7da6807eae6d">
            <a:r>
              <a:rPr dirty="0" lang="en-US" noProof="0"/>
              <a:t>Le fait de terminer l'ensemble de données signifie également qu'il sera marqué du nom d'utilisateur de l'utilisateur qui l'a terminé et de la date à laquelle l'ensemble de données a été indiqué comme étant terminé.</a:t>
            </a:r>
          </a:p>
          <a:p>
            <a:endParaRPr dirty="0" lang="en-US" noProof="0"/>
          </a:p>
          <a:p txid="0b156a35a8d7ae82308ea754c3e5ba45">
            <a:r>
              <a:rPr dirty="0" lang="en-US" noProof="0"/>
              <a:t>Vous pouvez consulter ces informations après avoir ouvert à nouveau l'ensemble de données et visualisé la boîte située sous le bouton terminer. Vous pouvez cliquer sur Voir les détails pour obtenir les coordonnées de l'utilisateur telles qu'elles ont été saisies dans le système, au cas où vous auriez besoin d'effectuer un suivi auprès de cet utilisateur, pour une raison ou une autre.</a:t>
            </a:r>
          </a:p>
        </p:txBody>
      </p:sp>
    </p:spTree>
    <p:extLst>
      <p:ext uri="{BB962C8B-B14F-4D97-AF65-F5344CB8AC3E}">
        <p14:creationId xmlns:p14="http://schemas.microsoft.com/office/powerpoint/2010/main" val="411152086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1170ed0fa1a1b5fcf77e4b827cbb385">
            <a:r>
              <a:rPr b="0" dirty="0" i="0" lang="en-US" strike="noStrike" sz="1800" u="none">
                <a:solidFill>
                  <a:srgbClr val="000000"/>
                </a:solidFill>
                <a:effectLst/>
                <a:latin charset="0" panose="020B0604020202020204" pitchFamily="34" typeface="Arial"/>
              </a:rPr>
              <a:t>Les données d'horodatage générées par le bouton terminer sont également utilisées pour analyser la complétude et le respect des délais de l'ensemble des données, qui sont deux dimensions de la qualité des données.</a:t>
            </a:r>
          </a:p>
        </p:txBody>
      </p:sp>
    </p:spTree>
    <p:extLst>
      <p:ext uri="{BB962C8B-B14F-4D97-AF65-F5344CB8AC3E}">
        <p14:creationId xmlns:p14="http://schemas.microsoft.com/office/powerpoint/2010/main" val="140168015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1170ed0fa1a1b5fcf77e4b827cbb385">
            <a:r>
              <a:rPr dirty="0" lang="en-US" noProof="0"/>
              <a:t>Les données d'horodatage générées par le bouton terminer sont également utilisées pour analyser la complétude et le respect des délais de l'ensemble des données, qui sont deux dimensions de la qualité des données.</a:t>
            </a:r>
          </a:p>
        </p:txBody>
      </p:sp>
    </p:spTree>
    <p:extLst>
      <p:ext uri="{BB962C8B-B14F-4D97-AF65-F5344CB8AC3E}">
        <p14:creationId xmlns:p14="http://schemas.microsoft.com/office/powerpoint/2010/main" val="4122269787"/>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2fee0d0f55464919495a50f9b9a8cf8">
            <a:pPr rtl="0"/>
            <a:r>
              <a:rPr lang="en-US" noProof="0">
                <a:solidFill>
                  <a:srgbClr val="000000"/>
                </a:solidFill>
                <a:sym typeface=""/>
              </a:rPr>
              <a:t>En résumé, DHIS2 comprend plusieurs outils qui peuvent contribuer à garantir des données de haute qualité lors de la saisie des données, notamment des types de valeurs pour les éléments de données, des règles de validation qui garantissent que les données saisies répondent à des expressions logiques prédéfinies, et le bouton terminer, qui contribue à l'analyse de la complétude et de la ponctualité et facilite le suivi des utilisateurs de la saisie des données afin de résoudre les éventuels problèmes de qualité des données.</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9894bf03003b8a51f67242f47961f60">
            <a:r>
              <a:rPr dirty="0" lang="en-US" noProof="0" sz="1200">
                <a:solidFill>
                  <a:srgbClr val="000000"/>
                </a:solidFill>
                <a:sym typeface=""/>
              </a:rPr>
              <a:t>Garantir la qualité des données est essentiel pour une prise de décision basée sur les données. Comment pouvez-vous donc vérifier la qualité des données lorsque vous les saisissez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58a8688983846ebcdbd96416d927eda">
            <a:r>
              <a:rPr dirty="0" lang="en-US" sz="1200">
                <a:solidFill>
                  <a:srgbClr val="000000"/>
                </a:solidFill>
              </a:rPr>
              <a:t>Plus tôt dans ce cours, vous avez vu comment l'application de saisie de données fournit un retour d'information utile au cours du processus de saisie des données. Dans cette vidéo, vous allez découvrir comment les types de valeurs, les règles de validation et le fait de terminer votre ensemble de données peuvent être utilisés pour contribuer à la qualité des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f9c4a7ee627e56c96af7ffc1cb6f9ef">
            <a:r>
              <a:rPr dirty="0" lang="en-US" noProof="0" sz="1050">
                <a:solidFill>
                  <a:srgbClr val="000000"/>
                </a:solidFill>
                <a:sym typeface=""/>
              </a:rPr>
              <a:t>En premier lieu, examinons les types de valeurs dans la saisie de données.</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ea213515e77afa720bc003a92dbf78f">
            <a:r>
              <a:rPr dirty="0" lang="en-US" noProof="0">
                <a:solidFill>
                  <a:srgbClr val="000000"/>
                </a:solidFill>
                <a:sym typeface=""/>
              </a:rPr>
              <a:t>Le DHIS2 vérifie que toute valeur saisie correspond au type de valeur défini pour cet élément de données.</a:t>
            </a:r>
          </a:p>
        </p:txBody>
      </p:sp>
    </p:spTree>
    <p:extLst>
      <p:ext uri="{BB962C8B-B14F-4D97-AF65-F5344CB8AC3E}">
        <p14:creationId xmlns:p14="http://schemas.microsoft.com/office/powerpoint/2010/main" val="13289646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3dfbd84d19ac22987cad667da44fa7f">
            <a:r>
              <a:rPr dirty="0" lang="en-US" noProof="0" sz="1050">
                <a:solidFill>
                  <a:srgbClr val="000000"/>
                </a:solidFill>
                <a:sym typeface=""/>
              </a:rPr>
              <a:t>Il existe de nombreux types de valeurs possibles pour les éléments de données dans DHIS2, mais les plus courants sont les suivants : nombre, entier positif ou nul, date, oui/non et texte. Ces types de valeurs sont définis lors de la création des éléments de données.</a:t>
            </a:r>
          </a:p>
        </p:txBody>
      </p:sp>
    </p:spTree>
    <p:extLst>
      <p:ext uri="{BB962C8B-B14F-4D97-AF65-F5344CB8AC3E}">
        <p14:creationId xmlns:p14="http://schemas.microsoft.com/office/powerpoint/2010/main" val="14732295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128326dfa9b4b6d5712afd9b52380e0">
            <a:r>
              <a:rPr dirty="0" lang="en-US" noProof="0">
                <a:solidFill>
                  <a:srgbClr val="000000"/>
                </a:solidFill>
                <a:sym typeface=""/>
              </a:rPr>
              <a:t>Si les données saisies pour un élément de données ne correspondent pas au type de valeur, les données ne seront pas enregistrées et un message d'erreur sera affiché.</a:t>
            </a:r>
          </a:p>
        </p:txBody>
      </p:sp>
    </p:spTree>
    <p:extLst>
      <p:ext uri="{BB962C8B-B14F-4D97-AF65-F5344CB8AC3E}">
        <p14:creationId xmlns:p14="http://schemas.microsoft.com/office/powerpoint/2010/main" val="185235860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909637f27782e48d337942e6b23d93f">
            <a:r>
              <a:rPr b="0" dirty="0" i="0" lang="en-US" strike="noStrike" sz="1200" u="none">
                <a:solidFill>
                  <a:srgbClr val="000000"/>
                </a:solidFill>
                <a:effectLst/>
                <a:latin charset="0" panose="020F0502020204030203" pitchFamily="34" typeface="Lato"/>
              </a:rPr>
              <a:t>Voyons ce que cela donne dans DHIS2. Dans l'ensemble de données de surveillance du COVID-19, le type de valeur pour l'élément de données COVID-19 nouveaux cas confirmés est un nombre entier positif ou nul.</a:t>
            </a:r>
          </a:p>
          <a:p>
            <a:endParaRPr b="0" dirty="0" i="0" lang="en-US" strike="noStrike" sz="1200" u="none">
              <a:solidFill>
                <a:srgbClr val="000000"/>
              </a:solidFill>
              <a:effectLst/>
              <a:latin charset="0" panose="020F0502020204030203" pitchFamily="34" typeface="Lato"/>
            </a:endParaRPr>
          </a:p>
          <a:p txid="c955774d33477958c97fc6a4c97df1b6">
            <a:r>
              <a:rPr b="0" dirty="0" i="0" lang="en-US" strike="noStrike" sz="1200" u="none">
                <a:solidFill>
                  <a:srgbClr val="000000"/>
                </a:solidFill>
                <a:effectLst/>
                <a:latin charset="0" panose="020F0502020204030203" pitchFamily="34" typeface="Lato"/>
              </a:rPr>
              <a:t>Si vous essayez de saisir une valeur numérique avec une décimale dans le champ, vous obtiendrez un message d'erreur vous rappelant le type de valeur de l'élément de données, et la cellule virera au jaune.</a:t>
            </a:r>
          </a:p>
          <a:p>
            <a:endParaRPr b="0" dirty="0" i="0" lang="en-US" strike="noStrike" sz="1200" u="none">
              <a:solidFill>
                <a:srgbClr val="000000"/>
              </a:solidFill>
              <a:effectLst/>
              <a:latin charset="0" panose="020F0502020204030203" pitchFamily="34" typeface="Lato"/>
            </a:endParaRPr>
          </a:p>
          <a:p txid="60eb62a4427c534f35bdc68203549dce">
            <a:r>
              <a:rPr b="0" dirty="0" i="0" lang="en-US" strike="noStrike" sz="1200" u="none">
                <a:solidFill>
                  <a:srgbClr val="000000"/>
                </a:solidFill>
                <a:effectLst/>
                <a:latin charset="0" panose="020F0502020204030203" pitchFamily="34" typeface="Lato"/>
              </a:rPr>
              <a:t>Si cela se produit lors de la saisie des données, vous devez revoir la source à partir de laquelle vous saisissez les données et revérifier pour vous assurer que vous saisissez la bonne valeur.</a:t>
            </a:r>
          </a:p>
          <a:p>
            <a:endParaRPr b="0" dirty="0" i="0" lang="en-US" strike="noStrike" sz="1200" u="none">
              <a:solidFill>
                <a:srgbClr val="000000"/>
              </a:solidFill>
              <a:effectLst/>
              <a:latin charset="0" panose="020F0502020204030203" pitchFamily="34" typeface="Lato"/>
            </a:endParaRPr>
          </a:p>
          <a:p txid="ad2c280d5fd9acfaad3b1d2c4d044994">
            <a:r>
              <a:rPr b="0" dirty="0" i="0" lang="en-US" strike="noStrike" sz="1200" u="none">
                <a:solidFill>
                  <a:srgbClr val="000000"/>
                </a:solidFill>
                <a:effectLst/>
                <a:latin charset="0" panose="020F0502020204030203" pitchFamily="34" typeface="Lato"/>
              </a:rPr>
              <a:t>Cela permet de réduire les petites erreurs de saisie des données.</a:t>
            </a:r>
          </a:p>
        </p:txBody>
      </p:sp>
    </p:spTree>
    <p:extLst>
      <p:ext uri="{BB962C8B-B14F-4D97-AF65-F5344CB8AC3E}">
        <p14:creationId xmlns:p14="http://schemas.microsoft.com/office/powerpoint/2010/main" val="351059504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da4aeb6d0936a94272d3a9a443ef276">
            <a:r>
              <a:rPr dirty="0" lang="en-US" noProof="0" sz="1100"/>
              <a:t>Un autre moyen d'améliorer la qualité des données lors de leur saisie consiste à utiliser des règles de validation. Qu'est-ce qu'une règle de validation ?</a:t>
            </a:r>
          </a:p>
        </p:txBody>
      </p:sp>
    </p:spTree>
    <p:extLst>
      <p:ext uri="{BB962C8B-B14F-4D97-AF65-F5344CB8AC3E}">
        <p14:creationId xmlns:p14="http://schemas.microsoft.com/office/powerpoint/2010/main" val="807331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5.svg" Type="http://schemas.openxmlformats.org/officeDocument/2006/relationships/image"/><Relationship Id="rId3" Target="../notesSlides/notesSlide10.xml" Type="http://schemas.openxmlformats.org/officeDocument/2006/relationships/notesSlide"/><Relationship Id="rId7" Target="../media/image44.png" Type="http://schemas.openxmlformats.org/officeDocument/2006/relationships/image"/><Relationship Id="rId2" Target="../slideLayouts/slideLayout5.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49.svg" Type="http://schemas.openxmlformats.org/officeDocument/2006/relationships/image"/><Relationship Id="rId2" Target="../slideLayouts/slideLayout5.xml" Type="http://schemas.openxmlformats.org/officeDocument/2006/relationships/slideLayout"/><Relationship Id="rId1" Target="../tags/tag12.xml" Type="http://schemas.openxmlformats.org/officeDocument/2006/relationships/tags"/><Relationship Id="rId6" Target="../media/image48.png" Type="http://schemas.openxmlformats.org/officeDocument/2006/relationships/image"/><Relationship Id="rId5" Target="../media/image47.svg" Type="http://schemas.openxmlformats.org/officeDocument/2006/relationships/image"/><Relationship Id="rId4" Target="../media/image4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6" Target="../media/image36.svg" Type="http://schemas.openxmlformats.org/officeDocument/2006/relationships/image"/><Relationship Id="rId5" Target="../media/image35.png" Type="http://schemas.openxmlformats.org/officeDocument/2006/relationships/image"/><Relationship Id="rId4" Target="../media/image50.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26.xml" Type="http://schemas.openxmlformats.org/officeDocument/2006/relationships/slideLayout"/><Relationship Id="rId1" Target="../tags/tag18.xml" Type="http://schemas.openxmlformats.org/officeDocument/2006/relationships/tags"/><Relationship Id="rId4" Target="../media/image50.png" Type="http://schemas.openxmlformats.org/officeDocument/2006/relationships/image"/></Relationships>
</file>

<file path=ppt/slides/_rels/slide18.xml.rels><?xml version="1.0" encoding="utf-8"?>
<Relationships xmlns="http://schemas.openxmlformats.org/package/2006/relationships"><Relationship Id="rId8" Target="../media/image37.png" Type="http://schemas.openxmlformats.org/officeDocument/2006/relationships/image"/><Relationship Id="rId3" Target="../notesSlides/notesSlide18.xml" Type="http://schemas.openxmlformats.org/officeDocument/2006/relationships/notesSlide"/><Relationship Id="rId7" Target="../media/image36.svg" Type="http://schemas.openxmlformats.org/officeDocument/2006/relationships/image"/><Relationship Id="rId2" Target="../slideLayouts/slideLayout11.xml" Type="http://schemas.openxmlformats.org/officeDocument/2006/relationships/slideLayout"/><Relationship Id="rId1" Target="../tags/tag19.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16.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13" Target="../media/image34.sv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12" Target="../media/image33.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5" Target="../media/image3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 Id="rId14" Target="../media/image35.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8" Target="../media/image24.svg" Type="http://schemas.openxmlformats.org/officeDocument/2006/relationships/image"/><Relationship Id="rId3" Target="../notesSlides/notesSlide5.xml" Type="http://schemas.openxmlformats.org/officeDocument/2006/relationships/notesSlide"/><Relationship Id="rId7" Target="../media/image23.png" Type="http://schemas.openxmlformats.org/officeDocument/2006/relationships/image"/><Relationship Id="rId12" Target="../media/image40.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11" Target="../media/image39.png" Type="http://schemas.openxmlformats.org/officeDocument/2006/relationships/image"/><Relationship Id="rId5" Target="../media/image34.svg" Type="http://schemas.openxmlformats.org/officeDocument/2006/relationships/image"/><Relationship Id="rId10" Target="../media/image38.svg" Type="http://schemas.openxmlformats.org/officeDocument/2006/relationships/image"/><Relationship Id="rId4" Target="../media/image33.png" Type="http://schemas.openxmlformats.org/officeDocument/2006/relationships/image"/><Relationship Id="rId9"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40.svg" Type="http://schemas.openxmlformats.org/officeDocument/2006/relationships/image"/><Relationship Id="rId3" Target="../notesSlides/notesSlide6.xml" Type="http://schemas.openxmlformats.org/officeDocument/2006/relationships/notesSlide"/><Relationship Id="rId7" Target="../media/image39.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38.svg" Type="http://schemas.openxmlformats.org/officeDocument/2006/relationships/image"/><Relationship Id="rId5" Target="../media/image37.png" Type="http://schemas.openxmlformats.org/officeDocument/2006/relationships/image"/><Relationship Id="rId4" Target="../media/image1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2.svg" Type="http://schemas.openxmlformats.org/officeDocument/2006/relationships/image"/><Relationship Id="rId4" Target="../media/image4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24.svg" Type="http://schemas.openxmlformats.org/officeDocument/2006/relationships/image"/><Relationship Id="rId3" Target="../notesSlides/notesSlide9.xml" Type="http://schemas.openxmlformats.org/officeDocument/2006/relationships/notesSlide"/><Relationship Id="rId7" Target="../media/image23.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43.png" Type="http://schemas.openxmlformats.org/officeDocument/2006/relationships/image"/><Relationship Id="rId5" Target="../media/image34.svg" Type="http://schemas.openxmlformats.org/officeDocument/2006/relationships/image"/><Relationship Id="rId10" Target="../media/image45.svg" Type="http://schemas.openxmlformats.org/officeDocument/2006/relationships/image"/><Relationship Id="rId4" Target="../media/image33.png" Type="http://schemas.openxmlformats.org/officeDocument/2006/relationships/image"/><Relationship Id="rId9" Target="../media/image44.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112692"/>
            <a:ext cx="10515600" cy="1608874"/>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cf1da54a944595eec819ce87939ce65">
            <a:r>
              <a:rPr lang="en-US"/>
              <a:t>Types de valeurs, règles de validation</a:t>
            </a:r>
          </a:p>
          <a:p txid="8775f9768455e1f7b4b3c98424bd211c">
            <a:r>
              <a:rPr lang="en-US"/>
              <a:t>et la finalisation de l'ensemble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75913"/>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c17d37e8b76158d603e175b9ecbd24bd">
            <a:r>
              <a:rPr lang="es-E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txid="059453be03e2809e11ff1451059b87b9">
            <a:r>
              <a:rPr dirty="0" lang="en-US"/>
              <a:t>Règle de validation</a:t>
            </a:r>
          </a:p>
        </p:txBody>
      </p:sp>
      <p:grpSp>
        <p:nvGrpSpPr>
          <p:cNvPr id="3" name="Group 2">
            <a:extLst>
              <a:ext uri="{FF2B5EF4-FFF2-40B4-BE49-F238E27FC236}">
                <a16:creationId xmlns:a16="http://schemas.microsoft.com/office/drawing/2014/main" id="{61DC2F12-5DE3-49A6-A4F2-17C9422FFB0F}"/>
              </a:ext>
            </a:extLst>
          </p:cNvPr>
          <p:cNvGrpSpPr/>
          <p:nvPr/>
        </p:nvGrpSpPr>
        <p:grpSpPr>
          <a:xfrm>
            <a:off x="1554834" y="1415945"/>
            <a:ext cx="4032355" cy="4032355"/>
            <a:chOff x="2983305" y="632829"/>
            <a:chExt cx="6225390" cy="6225390"/>
          </a:xfrm>
        </p:grpSpPr>
        <p:pic>
          <p:nvPicPr>
            <p:cNvPr descr="Icon  Description automatically generated" id="4" name="Picture 3">
              <a:extLst>
                <a:ext uri="{FF2B5EF4-FFF2-40B4-BE49-F238E27FC236}">
                  <a16:creationId xmlns:a16="http://schemas.microsoft.com/office/drawing/2014/main" id="{A576854C-8D7E-4A71-BBE9-567AB69FF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5" name="Group 4">
              <a:extLst>
                <a:ext uri="{FF2B5EF4-FFF2-40B4-BE49-F238E27FC236}">
                  <a16:creationId xmlns:a16="http://schemas.microsoft.com/office/drawing/2014/main" id="{476A6DF5-0D07-4651-A2B7-F117C67598E9}"/>
                </a:ext>
              </a:extLst>
            </p:cNvPr>
            <p:cNvGrpSpPr/>
            <p:nvPr/>
          </p:nvGrpSpPr>
          <p:grpSpPr>
            <a:xfrm>
              <a:off x="4980361" y="2965690"/>
              <a:ext cx="2197848" cy="1559668"/>
              <a:chOff x="4980361" y="2998462"/>
              <a:chExt cx="2197848" cy="1559668"/>
            </a:xfrm>
          </p:grpSpPr>
          <p:sp>
            <p:nvSpPr>
              <p:cNvPr id="6" name="Rectangle: Rounded Corners 5">
                <a:extLst>
                  <a:ext uri="{FF2B5EF4-FFF2-40B4-BE49-F238E27FC236}">
                    <a16:creationId xmlns:a16="http://schemas.microsoft.com/office/drawing/2014/main" id="{57195EF0-969B-426C-9FB0-4D3C86DF1D37}"/>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 name="Graphic 6">
                <a:extLst>
                  <a:ext uri="{FF2B5EF4-FFF2-40B4-BE49-F238E27FC236}">
                    <a16:creationId xmlns:a16="http://schemas.microsoft.com/office/drawing/2014/main" id="{145F6F85-38B3-48B8-B4EC-8D3C71F8E0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9031" y="2998462"/>
                <a:ext cx="669178" cy="602260"/>
              </a:xfrm>
              <a:prstGeom prst="rect">
                <a:avLst/>
              </a:prstGeom>
            </p:spPr>
          </p:pic>
          <p:pic>
            <p:nvPicPr>
              <p:cNvPr id="8" name="Graphic 7">
                <a:extLst>
                  <a:ext uri="{FF2B5EF4-FFF2-40B4-BE49-F238E27FC236}">
                    <a16:creationId xmlns:a16="http://schemas.microsoft.com/office/drawing/2014/main" id="{25FBA97C-3308-4E81-A101-F1F3DD03E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2998462"/>
                <a:ext cx="669178" cy="602260"/>
              </a:xfrm>
              <a:prstGeom prst="rect">
                <a:avLst/>
              </a:prstGeom>
            </p:spPr>
          </p:pic>
          <p:pic>
            <p:nvPicPr>
              <p:cNvPr id="9" name="Graphic 8">
                <a:extLst>
                  <a:ext uri="{FF2B5EF4-FFF2-40B4-BE49-F238E27FC236}">
                    <a16:creationId xmlns:a16="http://schemas.microsoft.com/office/drawing/2014/main" id="{52F4CAF3-2E60-4F8B-A051-04D1F722B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3955870"/>
                <a:ext cx="669178" cy="602260"/>
              </a:xfrm>
              <a:prstGeom prst="rect">
                <a:avLst/>
              </a:prstGeom>
            </p:spPr>
          </p:pic>
          <p:pic>
            <p:nvPicPr>
              <p:cNvPr id="10" name="Graphic 9">
                <a:extLst>
                  <a:ext uri="{FF2B5EF4-FFF2-40B4-BE49-F238E27FC236}">
                    <a16:creationId xmlns:a16="http://schemas.microsoft.com/office/drawing/2014/main" id="{5633AAF7-4D12-455A-9176-9A4450527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678" y="3197198"/>
                <a:ext cx="557214" cy="204788"/>
              </a:xfrm>
              <a:prstGeom prst="rect">
                <a:avLst/>
              </a:prstGeom>
            </p:spPr>
          </p:pic>
          <p:grpSp>
            <p:nvGrpSpPr>
              <p:cNvPr id="11" name="Group 10">
                <a:extLst>
                  <a:ext uri="{FF2B5EF4-FFF2-40B4-BE49-F238E27FC236}">
                    <a16:creationId xmlns:a16="http://schemas.microsoft.com/office/drawing/2014/main" id="{5E3A6854-107B-4BC7-80B2-2A93861FC235}"/>
                  </a:ext>
                </a:extLst>
              </p:cNvPr>
              <p:cNvGrpSpPr/>
              <p:nvPr/>
            </p:nvGrpSpPr>
            <p:grpSpPr>
              <a:xfrm>
                <a:off x="5810116" y="4048999"/>
                <a:ext cx="557214" cy="416003"/>
                <a:chOff x="5810116" y="4097465"/>
                <a:chExt cx="557214" cy="416003"/>
              </a:xfrm>
            </p:grpSpPr>
            <p:sp>
              <p:nvSpPr>
                <p:cNvPr id="12" name="Freeform: Shape 11">
                  <a:extLst>
                    <a:ext uri="{FF2B5EF4-FFF2-40B4-BE49-F238E27FC236}">
                      <a16:creationId xmlns:a16="http://schemas.microsoft.com/office/drawing/2014/main" id="{C357CE22-7D13-4D14-AC9A-B6224C5B1F00}"/>
                    </a:ext>
                  </a:extLst>
                </p:cNvPr>
                <p:cNvSpPr/>
                <p:nvPr/>
              </p:nvSpPr>
              <p:spPr>
                <a:xfrm>
                  <a:off x="5880751" y="4097465"/>
                  <a:ext cx="415945" cy="416003"/>
                </a:xfrm>
                <a:custGeom>
                  <a:avLst/>
                  <a:gdLst>
                    <a:gd fmla="*/ 405646 w 415945" name="connsiteX0"/>
                    <a:gd fmla="*/ 60841 h 416003" name="connsiteY0"/>
                    <a:gd fmla="*/ 60841 w 415945" name="connsiteX1"/>
                    <a:gd fmla="*/ 405645 h 416003" name="connsiteY1"/>
                    <a:gd fmla="*/ 10358 w 415945" name="connsiteX2"/>
                    <a:gd fmla="*/ 405645 h 416003" name="connsiteY2"/>
                    <a:gd fmla="*/ 10358 w 415945" name="connsiteX3"/>
                    <a:gd fmla="*/ 405645 h 416003" name="connsiteY3"/>
                    <a:gd fmla="*/ 10358 w 415945" name="connsiteX4"/>
                    <a:gd fmla="*/ 355163 h 416003" name="connsiteY4"/>
                    <a:gd fmla="*/ 354687 w 415945" name="connsiteX5"/>
                    <a:gd fmla="*/ 10358 h 416003" name="connsiteY5"/>
                    <a:gd fmla="*/ 405169 w 415945" name="connsiteX6"/>
                    <a:gd fmla="*/ 10358 h 416003" name="connsiteY6"/>
                    <a:gd fmla="*/ 405169 w 415945" name="connsiteX7"/>
                    <a:gd fmla="*/ 10358 h 416003" name="connsiteY7"/>
                    <a:gd fmla="*/ 405646 w 415945" name="connsiteX8"/>
                    <a:gd fmla="*/ 60841 h 41600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6003" w="415945">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cap="flat" w="4722">
                  <a:noFill/>
                  <a:prstDash val="solid"/>
                  <a:miter/>
                </a:ln>
              </p:spPr>
              <p:txBody>
                <a:bodyPr anchor="ctr" rtlCol="0"/>
                <a:lstStyle/>
                <a:p>
                  <a:endParaRPr dirty="0" lang="en-US"/>
                </a:p>
              </p:txBody>
            </p:sp>
            <p:pic>
              <p:nvPicPr>
                <p:cNvPr id="13" name="Graphic 12">
                  <a:extLst>
                    <a:ext uri="{FF2B5EF4-FFF2-40B4-BE49-F238E27FC236}">
                      <a16:creationId xmlns:a16="http://schemas.microsoft.com/office/drawing/2014/main" id="{07E1E154-A3A1-4E4D-938A-9CDD083F53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0116" y="4203072"/>
                  <a:ext cx="557214" cy="204788"/>
                </a:xfrm>
                <a:prstGeom prst="rect">
                  <a:avLst/>
                </a:prstGeom>
              </p:spPr>
            </p:pic>
          </p:grpSp>
        </p:grpSp>
      </p:grpSp>
      <p:sp>
        <p:nvSpPr>
          <p:cNvPr id="14" name="TextBox 13">
            <a:extLst>
              <a:ext uri="{FF2B5EF4-FFF2-40B4-BE49-F238E27FC236}">
                <a16:creationId xmlns:a16="http://schemas.microsoft.com/office/drawing/2014/main" id="{7EA7EAA9-34DF-4B98-BC24-868717B892F0}"/>
              </a:ext>
            </a:extLst>
          </p:cNvPr>
          <p:cNvSpPr txBox="1"/>
          <p:nvPr/>
        </p:nvSpPr>
        <p:spPr>
          <a:xfrm>
            <a:off x="2420791" y="1614634"/>
            <a:ext cx="2926080" cy="510778"/>
          </a:xfrm>
          <a:prstGeom prst="roundRect">
            <a:avLst/>
          </a:prstGeom>
          <a:solidFill>
            <a:schemeClr val="accent2"/>
          </a:solidFill>
        </p:spPr>
        <p:txBody>
          <a:bodyPr rtlCol="0" wrap="square">
            <a:spAutoFit/>
          </a:bodyPr>
          <a:lstStyle/>
          <a:p txid="e957fb4f56051bc53f090df22fb7276d">
            <a:pPr algn="ctr">
              <a:buClr>
                <a:srgbClr val="008CCF"/>
              </a:buClr>
            </a:pPr>
            <a:r>
              <a:rPr dirty="0" lang="en-US" sz="2400">
                <a:solidFill>
                  <a:schemeClr val="bg1"/>
                </a:solidFill>
              </a:rPr>
              <a:t>Règles de validation</a:t>
            </a:r>
          </a:p>
        </p:txBody>
      </p:sp>
      <p:sp>
        <p:nvSpPr>
          <p:cNvPr id="15" name="TextBox 14">
            <a:extLst>
              <a:ext uri="{FF2B5EF4-FFF2-40B4-BE49-F238E27FC236}">
                <a16:creationId xmlns:a16="http://schemas.microsoft.com/office/drawing/2014/main" id="{14B97432-2492-438F-80A9-215C317E263E}"/>
              </a:ext>
            </a:extLst>
          </p:cNvPr>
          <p:cNvSpPr txBox="1"/>
          <p:nvPr/>
        </p:nvSpPr>
        <p:spPr>
          <a:xfrm>
            <a:off x="6096000" y="2731168"/>
            <a:ext cx="4000500" cy="1200329"/>
          </a:xfrm>
          <a:prstGeom prst="rect">
            <a:avLst/>
          </a:prstGeom>
          <a:noFill/>
        </p:spPr>
        <p:txBody>
          <a:bodyPr rtlCol="0" wrap="square">
            <a:spAutoFit/>
          </a:bodyPr>
          <a:lstStyle/>
          <a:p txid="f8e988df00a153b3e36e9257353bd80a">
            <a:pPr algn="l" indent="-342900" marL="342900">
              <a:buClr>
                <a:srgbClr val="008CCF"/>
              </a:buClr>
              <a:buFont charset="-79" pitchFamily="2" typeface="Rubik"/>
              <a:buChar char="•"/>
            </a:pPr>
            <a:r>
              <a:rPr dirty="0" lang="en-US" sz="2400"/>
              <a:t>Effectuer un contrôle des données saisies dans l'ensemble de données</a:t>
            </a:r>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advTm="6144" spd="slow">
        <p159:morph option="byObject"/>
      </p:transition>
    </mc:Choice>
    <mc:Fallback xmlns="">
      <p:transition advTm="61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txid="1c021175655b9fd799f28226259219ff">
            <a:r>
              <a:rPr dirty="0" lang="en-US"/>
              <a:t>Expression de la règle de validation</a:t>
            </a:r>
          </a:p>
        </p:txBody>
      </p:sp>
      <p:sp>
        <p:nvSpPr>
          <p:cNvPr id="16" name="TextBox 15">
            <a:extLst>
              <a:ext uri="{FF2B5EF4-FFF2-40B4-BE49-F238E27FC236}">
                <a16:creationId xmlns:a16="http://schemas.microsoft.com/office/drawing/2014/main" id="{36367B2A-CA00-4287-AF05-4156A312AFB2}"/>
              </a:ext>
            </a:extLst>
          </p:cNvPr>
          <p:cNvSpPr txBox="1"/>
          <p:nvPr/>
        </p:nvSpPr>
        <p:spPr>
          <a:xfrm>
            <a:off x="2290011" y="3192005"/>
            <a:ext cx="3286626" cy="584775"/>
          </a:xfrm>
          <a:prstGeom prst="rect">
            <a:avLst/>
          </a:prstGeom>
          <a:noFill/>
        </p:spPr>
        <p:txBody>
          <a:bodyPr rtlCol="0" wrap="square">
            <a:spAutoFit/>
          </a:bodyPr>
          <a:lstStyle/>
          <a:p txid="238944c406c2e1a7d0579594337acc22">
            <a:pPr algn="ctr">
              <a:buClr>
                <a:srgbClr val="008CCF"/>
              </a:buClr>
            </a:pPr>
            <a:r>
              <a:rPr dirty="0" lang="en-US" sz="3200"/>
              <a:t>Élément de données A</a:t>
            </a:r>
          </a:p>
        </p:txBody>
      </p:sp>
      <p:sp>
        <p:nvSpPr>
          <p:cNvPr id="18" name="TextBox 17">
            <a:extLst>
              <a:ext uri="{FF2B5EF4-FFF2-40B4-BE49-F238E27FC236}">
                <a16:creationId xmlns:a16="http://schemas.microsoft.com/office/drawing/2014/main" id="{770F6531-AFA7-4BF7-BCA3-606129317E8E}"/>
              </a:ext>
            </a:extLst>
          </p:cNvPr>
          <p:cNvSpPr txBox="1"/>
          <p:nvPr/>
        </p:nvSpPr>
        <p:spPr>
          <a:xfrm>
            <a:off x="6615363" y="3192005"/>
            <a:ext cx="3761874" cy="584775"/>
          </a:xfrm>
          <a:prstGeom prst="rect">
            <a:avLst/>
          </a:prstGeom>
          <a:noFill/>
        </p:spPr>
        <p:txBody>
          <a:bodyPr rtlCol="0" wrap="square">
            <a:spAutoFit/>
          </a:bodyPr>
          <a:lstStyle/>
          <a:p txid="43fe16476f702fbe922d94a3be95677e">
            <a:pPr algn="ctr">
              <a:buClr>
                <a:srgbClr val="008CCF"/>
              </a:buClr>
            </a:pPr>
            <a:r>
              <a:rPr dirty="0" lang="en-US" sz="3200"/>
              <a:t>Élément de données B+C</a:t>
            </a:r>
          </a:p>
        </p:txBody>
      </p:sp>
      <p:pic>
        <p:nvPicPr>
          <p:cNvPr descr="Arrow: Straight with solid fill" id="20" name="Graphic 19">
            <a:extLst>
              <a:ext uri="{FF2B5EF4-FFF2-40B4-BE49-F238E27FC236}">
                <a16:creationId xmlns:a16="http://schemas.microsoft.com/office/drawing/2014/main" id="{A45FE00F-3A16-4203-BC9C-8A88DED7B0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497175" y="2237255"/>
            <a:ext cx="914400" cy="914400"/>
          </a:xfrm>
          <a:prstGeom prst="rect">
            <a:avLst/>
          </a:prstGeom>
        </p:spPr>
      </p:pic>
      <p:pic>
        <p:nvPicPr>
          <p:cNvPr descr="Arrow: Slight curve with solid fill" id="22" name="Graphic 21">
            <a:extLst>
              <a:ext uri="{FF2B5EF4-FFF2-40B4-BE49-F238E27FC236}">
                <a16:creationId xmlns:a16="http://schemas.microsoft.com/office/drawing/2014/main" id="{0F6B1849-A217-4EDF-A536-592518E5C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645820" y="3910264"/>
            <a:ext cx="914400" cy="914400"/>
          </a:xfrm>
          <a:prstGeom prst="rect">
            <a:avLst/>
          </a:prstGeom>
        </p:spPr>
      </p:pic>
      <p:pic>
        <p:nvPicPr>
          <p:cNvPr descr="Arrow: Straight with solid fill" id="23" name="Graphic 22">
            <a:extLst>
              <a:ext uri="{FF2B5EF4-FFF2-40B4-BE49-F238E27FC236}">
                <a16:creationId xmlns:a16="http://schemas.microsoft.com/office/drawing/2014/main" id="{04033B1C-F6C7-4414-B010-78107085A2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021047" y="2237254"/>
            <a:ext cx="914400" cy="914400"/>
          </a:xfrm>
          <a:prstGeom prst="rect">
            <a:avLst/>
          </a:prstGeom>
        </p:spPr>
      </p:pic>
      <p:sp>
        <p:nvSpPr>
          <p:cNvPr id="24" name="TextBox 23">
            <a:extLst>
              <a:ext uri="{FF2B5EF4-FFF2-40B4-BE49-F238E27FC236}">
                <a16:creationId xmlns:a16="http://schemas.microsoft.com/office/drawing/2014/main" id="{86479448-CAD3-45E5-9197-91A3F21294FC}"/>
              </a:ext>
            </a:extLst>
          </p:cNvPr>
          <p:cNvSpPr txBox="1"/>
          <p:nvPr/>
        </p:nvSpPr>
        <p:spPr>
          <a:xfrm>
            <a:off x="3253509" y="1816969"/>
            <a:ext cx="1433406" cy="400110"/>
          </a:xfrm>
          <a:prstGeom prst="rect">
            <a:avLst/>
          </a:prstGeom>
          <a:noFill/>
          <a:ln w="25400">
            <a:solidFill>
              <a:schemeClr val="dk1"/>
            </a:solidFill>
          </a:ln>
        </p:spPr>
        <p:txBody>
          <a:bodyPr rtlCol="0" wrap="none">
            <a:spAutoFit/>
          </a:bodyPr>
          <a:lstStyle/>
          <a:p txid="df2cdfeabb7815e97337303402594b15">
            <a:pPr algn="l">
              <a:buClr>
                <a:srgbClr val="008CCF"/>
              </a:buClr>
            </a:pPr>
            <a:r>
              <a:rPr dirty="0" lang="en-US" sz="2000"/>
              <a:t>CÔTÉ GAUCHE</a:t>
            </a:r>
          </a:p>
        </p:txBody>
      </p:sp>
      <p:sp>
        <p:nvSpPr>
          <p:cNvPr id="25" name="TextBox 24">
            <a:extLst>
              <a:ext uri="{FF2B5EF4-FFF2-40B4-BE49-F238E27FC236}">
                <a16:creationId xmlns:a16="http://schemas.microsoft.com/office/drawing/2014/main" id="{166535AE-C272-4CE0-8231-62637D0E5489}"/>
              </a:ext>
            </a:extLst>
          </p:cNvPr>
          <p:cNvSpPr txBox="1"/>
          <p:nvPr/>
        </p:nvSpPr>
        <p:spPr>
          <a:xfrm>
            <a:off x="7702176" y="1796793"/>
            <a:ext cx="1584088" cy="400110"/>
          </a:xfrm>
          <a:prstGeom prst="rect">
            <a:avLst/>
          </a:prstGeom>
          <a:noFill/>
          <a:ln w="25400">
            <a:solidFill>
              <a:schemeClr val="dk1"/>
            </a:solidFill>
          </a:ln>
        </p:spPr>
        <p:txBody>
          <a:bodyPr rtlCol="0" wrap="none">
            <a:spAutoFit/>
          </a:bodyPr>
          <a:lstStyle/>
          <a:p txid="e45c0f0246feab3017b5f3ba57704b1b">
            <a:pPr algn="l">
              <a:buClr>
                <a:srgbClr val="008CCF"/>
              </a:buClr>
            </a:pPr>
            <a:r>
              <a:rPr dirty="0" lang="en-US" sz="2000"/>
              <a:t>CÔTÉ DROIT</a:t>
            </a:r>
          </a:p>
        </p:txBody>
      </p:sp>
      <p:sp>
        <p:nvSpPr>
          <p:cNvPr id="26" name="TextBox 25">
            <a:extLst>
              <a:ext uri="{FF2B5EF4-FFF2-40B4-BE49-F238E27FC236}">
                <a16:creationId xmlns:a16="http://schemas.microsoft.com/office/drawing/2014/main" id="{F968793D-0249-4B29-9CEB-C8ECA3DEC25C}"/>
              </a:ext>
            </a:extLst>
          </p:cNvPr>
          <p:cNvSpPr txBox="1"/>
          <p:nvPr/>
        </p:nvSpPr>
        <p:spPr>
          <a:xfrm>
            <a:off x="5351046" y="4958147"/>
            <a:ext cx="1525802" cy="400110"/>
          </a:xfrm>
          <a:prstGeom prst="rect">
            <a:avLst/>
          </a:prstGeom>
          <a:noFill/>
          <a:ln w="25400">
            <a:solidFill>
              <a:schemeClr val="dk1"/>
            </a:solidFill>
          </a:ln>
        </p:spPr>
        <p:txBody>
          <a:bodyPr rtlCol="0" wrap="none">
            <a:spAutoFit/>
          </a:bodyPr>
          <a:lstStyle/>
          <a:p txid="dc52d9ef7b77856c57e7922707989cdb">
            <a:pPr algn="l">
              <a:buClr>
                <a:srgbClr val="008CCF"/>
              </a:buClr>
            </a:pPr>
            <a:r>
              <a:rPr dirty="0" lang="en-US" sz="2000"/>
              <a:t>OPÉRATEUR</a:t>
            </a:r>
          </a:p>
        </p:txBody>
      </p:sp>
      <p:sp>
        <p:nvSpPr>
          <p:cNvPr id="27" name="TextBox 26">
            <a:extLst>
              <a:ext uri="{FF2B5EF4-FFF2-40B4-BE49-F238E27FC236}">
                <a16:creationId xmlns:a16="http://schemas.microsoft.com/office/drawing/2014/main" id="{D958890E-F197-416C-9D2D-586FC02AD4E1}"/>
              </a:ext>
            </a:extLst>
          </p:cNvPr>
          <p:cNvSpPr txBox="1"/>
          <p:nvPr/>
        </p:nvSpPr>
        <p:spPr>
          <a:xfrm>
            <a:off x="5645820" y="3210618"/>
            <a:ext cx="856248" cy="584775"/>
          </a:xfrm>
          <a:prstGeom prst="rect">
            <a:avLst/>
          </a:prstGeom>
          <a:noFill/>
        </p:spPr>
        <p:txBody>
          <a:bodyPr rtlCol="0" wrap="square">
            <a:spAutoFit/>
          </a:bodyPr>
          <a:lstStyle/>
          <a:p txid="2c5ad07d49abde0f13491e787ddb757b">
            <a:pPr algn="ctr">
              <a:buClr>
                <a:srgbClr val="008CCF"/>
              </a:buClr>
            </a:pPr>
            <a:r>
              <a:rPr dirty="0" lang="en-US" sz="3200"/>
              <a:t>&lt;</a:t>
            </a:r>
          </a:p>
        </p:txBody>
      </p:sp>
      <p:sp>
        <p:nvSpPr>
          <p:cNvPr id="28" name="TextBox 27">
            <a:extLst>
              <a:ext uri="{FF2B5EF4-FFF2-40B4-BE49-F238E27FC236}">
                <a16:creationId xmlns:a16="http://schemas.microsoft.com/office/drawing/2014/main" id="{D5BDC90B-29BD-4F2B-A082-9D3E19A9F9B4}"/>
              </a:ext>
            </a:extLst>
          </p:cNvPr>
          <p:cNvSpPr txBox="1"/>
          <p:nvPr/>
        </p:nvSpPr>
        <p:spPr>
          <a:xfrm>
            <a:off x="5715003" y="3209590"/>
            <a:ext cx="856248" cy="584775"/>
          </a:xfrm>
          <a:prstGeom prst="rect">
            <a:avLst/>
          </a:prstGeom>
          <a:noFill/>
        </p:spPr>
        <p:txBody>
          <a:bodyPr rtlCol="0" wrap="square">
            <a:spAutoFit/>
          </a:bodyPr>
          <a:lstStyle/>
          <a:p txid="f8140bd8593d84244f56dd0bbc4c721e">
            <a:pPr algn="ctr">
              <a:buClr>
                <a:srgbClr val="008CCF"/>
              </a:buClr>
            </a:pPr>
            <a:r>
              <a:rPr dirty="0" lang="en-US" sz="3200"/>
              <a:t>&gt;</a:t>
            </a:r>
          </a:p>
        </p:txBody>
      </p:sp>
      <p:sp>
        <p:nvSpPr>
          <p:cNvPr id="29" name="TextBox 28">
            <a:extLst>
              <a:ext uri="{FF2B5EF4-FFF2-40B4-BE49-F238E27FC236}">
                <a16:creationId xmlns:a16="http://schemas.microsoft.com/office/drawing/2014/main" id="{21A268C4-75EE-4ECD-AE82-791B25A52516}"/>
              </a:ext>
            </a:extLst>
          </p:cNvPr>
          <p:cNvSpPr txBox="1"/>
          <p:nvPr/>
        </p:nvSpPr>
        <p:spPr>
          <a:xfrm>
            <a:off x="5666875" y="3178947"/>
            <a:ext cx="856248" cy="584775"/>
          </a:xfrm>
          <a:prstGeom prst="rect">
            <a:avLst/>
          </a:prstGeom>
          <a:noFill/>
        </p:spPr>
        <p:txBody>
          <a:bodyPr rtlCol="0" wrap="square">
            <a:spAutoFit/>
          </a:bodyPr>
          <a:lstStyle/>
          <a:p txid="914ff1aa416ea635f18fa1531d1176a0">
            <a:pPr algn="ctr">
              <a:buClr>
                <a:srgbClr val="008CCF"/>
              </a:buClr>
            </a:pPr>
            <a:r>
              <a:rPr dirty="0" lang="en-US" sz="3200"/>
              <a:t>=</a:t>
            </a:r>
          </a:p>
        </p:txBody>
      </p:sp>
      <p:sp>
        <p:nvSpPr>
          <p:cNvPr id="30" name="TextBox 29">
            <a:extLst>
              <a:ext uri="{FF2B5EF4-FFF2-40B4-BE49-F238E27FC236}">
                <a16:creationId xmlns:a16="http://schemas.microsoft.com/office/drawing/2014/main" id="{3DCCFDA2-E91F-49BA-BF80-7E3E1053200B}"/>
              </a:ext>
            </a:extLst>
          </p:cNvPr>
          <p:cNvSpPr txBox="1"/>
          <p:nvPr/>
        </p:nvSpPr>
        <p:spPr>
          <a:xfrm>
            <a:off x="5666875" y="3192005"/>
            <a:ext cx="856248" cy="584775"/>
          </a:xfrm>
          <a:prstGeom prst="rect">
            <a:avLst/>
          </a:prstGeom>
          <a:noFill/>
        </p:spPr>
        <p:txBody>
          <a:bodyPr rtlCol="0" wrap="square">
            <a:spAutoFit/>
          </a:bodyPr>
          <a:lstStyle/>
          <a:p txid="27ca0c03330cd64a35155632ffc37ecc">
            <a:pPr algn="ctr">
              <a:buClr>
                <a:srgbClr val="008CCF"/>
              </a:buClr>
            </a:pPr>
            <a:r>
              <a:rPr dirty="0" lang="en-US" sz="3200"/>
              <a:t>≠</a:t>
            </a:r>
          </a:p>
        </p:txBody>
      </p:sp>
    </p:spTree>
    <p:custDataLst>
      <p:tags r:id="rId1"/>
    </p:custDataLst>
    <p:extLst>
      <p:ext uri="{BB962C8B-B14F-4D97-AF65-F5344CB8AC3E}">
        <p14:creationId xmlns:p14="http://schemas.microsoft.com/office/powerpoint/2010/main" val="91266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168" p14:dur="1136" spd="slow">
        <p159:morph option="byObject"/>
      </p:transition>
    </mc:Choice>
    <mc:Fallback xmlns="">
      <p:transition advTm="181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20"/>
                                        </p:tgtEl>
                                        <p:attrNameLst>
                                          <p:attrName>style.visibility</p:attrName>
                                        </p:attrNameLst>
                                      </p:cBhvr>
                                      <p:to>
                                        <p:strVal val="visible"/>
                                      </p:to>
                                    </p:set>
                                    <p:animEffect filter="wipe(up)" transition="in">
                                      <p:cBhvr>
                                        <p:cTn dur="500" id="7"/>
                                        <p:tgtEl>
                                          <p:spTgt spid="20"/>
                                        </p:tgtEl>
                                      </p:cBhvr>
                                    </p:animEffect>
                                  </p:childTnLst>
                                </p:cTn>
                              </p:par>
                              <p:par>
                                <p:cTn fill="hold" id="8" nodeType="withEffect" presetClass="entr" presetID="22" presetSubtype="1">
                                  <p:stCondLst>
                                    <p:cond delay="0"/>
                                  </p:stCondLst>
                                  <p:childTnLst>
                                    <p:set>
                                      <p:cBhvr>
                                        <p:cTn dur="1" fill="hold" id="9">
                                          <p:stCondLst>
                                            <p:cond delay="0"/>
                                          </p:stCondLst>
                                        </p:cTn>
                                        <p:tgtEl>
                                          <p:spTgt spid="23"/>
                                        </p:tgtEl>
                                        <p:attrNameLst>
                                          <p:attrName>style.visibility</p:attrName>
                                        </p:attrNameLst>
                                      </p:cBhvr>
                                      <p:to>
                                        <p:strVal val="visible"/>
                                      </p:to>
                                    </p:set>
                                    <p:animEffect filter="wipe(up)" transition="in">
                                      <p:cBhvr>
                                        <p:cTn dur="500" id="10"/>
                                        <p:tgtEl>
                                          <p:spTgt spid="2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4"/>
                                        </p:tgtEl>
                                        <p:attrNameLst>
                                          <p:attrName>style.visibility</p:attrName>
                                        </p:attrNameLst>
                                      </p:cBhvr>
                                      <p:to>
                                        <p:strVal val="visible"/>
                                      </p:to>
                                    </p:set>
                                    <p:animEffect filter="fade" transition="in">
                                      <p:cBhvr>
                                        <p:cTn dur="500" id="13"/>
                                        <p:tgtEl>
                                          <p:spTgt spid="2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5"/>
                                        </p:tgtEl>
                                        <p:attrNameLst>
                                          <p:attrName>style.visibility</p:attrName>
                                        </p:attrNameLst>
                                      </p:cBhvr>
                                      <p:to>
                                        <p:strVal val="visible"/>
                                      </p:to>
                                    </p:set>
                                    <p:animEffect filter="fade" transition="in">
                                      <p:cBhvr>
                                        <p:cTn dur="500" id="16"/>
                                        <p:tgtEl>
                                          <p:spTgt spid="25"/>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6"/>
                                        </p:tgtEl>
                                        <p:attrNameLst>
                                          <p:attrName>style.visibility</p:attrName>
                                        </p:attrNameLst>
                                      </p:cBhvr>
                                      <p:to>
                                        <p:strVal val="visible"/>
                                      </p:to>
                                    </p:set>
                                    <p:animEffect filter="fade" transition="in">
                                      <p:cBhvr>
                                        <p:cTn dur="500" id="21"/>
                                        <p:tgtEl>
                                          <p:spTgt spid="1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8"/>
                                        </p:tgtEl>
                                        <p:attrNameLst>
                                          <p:attrName>style.visibility</p:attrName>
                                        </p:attrNameLst>
                                      </p:cBhvr>
                                      <p:to>
                                        <p:strVal val="visible"/>
                                      </p:to>
                                    </p:set>
                                    <p:animEffect filter="fade" transition="in">
                                      <p:cBhvr>
                                        <p:cTn dur="500" id="24"/>
                                        <p:tgtEl>
                                          <p:spTgt spid="1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6"/>
                                        </p:tgtEl>
                                        <p:attrNameLst>
                                          <p:attrName>style.visibility</p:attrName>
                                        </p:attrNameLst>
                                      </p:cBhvr>
                                      <p:to>
                                        <p:strVal val="visible"/>
                                      </p:to>
                                    </p:set>
                                    <p:animEffect filter="fade" transition="in">
                                      <p:cBhvr>
                                        <p:cTn dur="500" id="29"/>
                                        <p:tgtEl>
                                          <p:spTgt spid="26"/>
                                        </p:tgtEl>
                                      </p:cBhvr>
                                    </p:animEffect>
                                  </p:childTnLst>
                                </p:cTn>
                              </p:par>
                              <p:par>
                                <p:cTn fill="hold" id="30" nodeType="withEffect" presetClass="entr" presetID="22" presetSubtype="4">
                                  <p:stCondLst>
                                    <p:cond delay="0"/>
                                  </p:stCondLst>
                                  <p:childTnLst>
                                    <p:set>
                                      <p:cBhvr>
                                        <p:cTn dur="1" fill="hold" id="31">
                                          <p:stCondLst>
                                            <p:cond delay="0"/>
                                          </p:stCondLst>
                                        </p:cTn>
                                        <p:tgtEl>
                                          <p:spTgt spid="22"/>
                                        </p:tgtEl>
                                        <p:attrNameLst>
                                          <p:attrName>style.visibility</p:attrName>
                                        </p:attrNameLst>
                                      </p:cBhvr>
                                      <p:to>
                                        <p:strVal val="visible"/>
                                      </p:to>
                                    </p:set>
                                    <p:animEffect filter="wipe(down)" transition="in">
                                      <p:cBhvr>
                                        <p:cTn dur="500" id="32"/>
                                        <p:tgtEl>
                                          <p:spTgt spid="22"/>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7"/>
                                        </p:tgtEl>
                                        <p:attrNameLst>
                                          <p:attrName>style.visibility</p:attrName>
                                        </p:attrNameLst>
                                      </p:cBhvr>
                                      <p:to>
                                        <p:strVal val="visible"/>
                                      </p:to>
                                    </p:set>
                                    <p:animEffect filter="fade" transition="in">
                                      <p:cBhvr>
                                        <p:cTn dur="500" id="37"/>
                                        <p:tgtEl>
                                          <p:spTgt spid="27"/>
                                        </p:tgtEl>
                                      </p:cBhvr>
                                    </p:animEffect>
                                  </p:childTnLst>
                                </p:cTn>
                              </p:par>
                            </p:childTnLst>
                          </p:cTn>
                        </p:par>
                      </p:childTnLst>
                    </p:cTn>
                  </p:par>
                  <p:par>
                    <p:cTn fill="hold" id="38">
                      <p:stCondLst>
                        <p:cond delay="indefinite"/>
                      </p:stCondLst>
                      <p:childTnLst>
                        <p:par>
                          <p:cTn fill="hold" id="39">
                            <p:stCondLst>
                              <p:cond delay="0"/>
                            </p:stCondLst>
                            <p:childTnLst>
                              <p:par>
                                <p:cTn fill="hold" grpId="1" id="40" nodeType="clickEffect" presetClass="exit" presetID="10" presetSubtype="0">
                                  <p:stCondLst>
                                    <p:cond delay="0"/>
                                  </p:stCondLst>
                                  <p:childTnLst>
                                    <p:animEffect filter="fade" transition="out">
                                      <p:cBhvr>
                                        <p:cTn dur="500" id="41"/>
                                        <p:tgtEl>
                                          <p:spTgt spid="27"/>
                                        </p:tgtEl>
                                      </p:cBhvr>
                                    </p:animEffect>
                                    <p:set>
                                      <p:cBhvr>
                                        <p:cTn dur="1" fill="hold" id="42">
                                          <p:stCondLst>
                                            <p:cond delay="499"/>
                                          </p:stCondLst>
                                        </p:cTn>
                                        <p:tgtEl>
                                          <p:spTgt spid="27"/>
                                        </p:tgtEl>
                                        <p:attrNameLst>
                                          <p:attrName>style.visibility</p:attrName>
                                        </p:attrNameLst>
                                      </p:cBhvr>
                                      <p:to>
                                        <p:strVal val="hidden"/>
                                      </p:to>
                                    </p:set>
                                  </p:childTnLst>
                                </p:cTn>
                              </p:par>
                              <p:par>
                                <p:cTn fill="hold" grpId="0" id="43" nodeType="withEffect" presetClass="entr" presetID="10" presetSubtype="0">
                                  <p:stCondLst>
                                    <p:cond delay="0"/>
                                  </p:stCondLst>
                                  <p:childTnLst>
                                    <p:set>
                                      <p:cBhvr>
                                        <p:cTn dur="1" fill="hold" id="44">
                                          <p:stCondLst>
                                            <p:cond delay="0"/>
                                          </p:stCondLst>
                                        </p:cTn>
                                        <p:tgtEl>
                                          <p:spTgt spid="28"/>
                                        </p:tgtEl>
                                        <p:attrNameLst>
                                          <p:attrName>style.visibility</p:attrName>
                                        </p:attrNameLst>
                                      </p:cBhvr>
                                      <p:to>
                                        <p:strVal val="visible"/>
                                      </p:to>
                                    </p:set>
                                    <p:animEffect filter="fade" transition="in">
                                      <p:cBhvr>
                                        <p:cTn dur="500" id="45"/>
                                        <p:tgtEl>
                                          <p:spTgt spid="28"/>
                                        </p:tgtEl>
                                      </p:cBhvr>
                                    </p:animEffect>
                                  </p:childTnLst>
                                </p:cTn>
                              </p:par>
                            </p:childTnLst>
                          </p:cTn>
                        </p:par>
                      </p:childTnLst>
                    </p:cTn>
                  </p:par>
                  <p:par>
                    <p:cTn fill="hold" id="46">
                      <p:stCondLst>
                        <p:cond delay="indefinite"/>
                      </p:stCondLst>
                      <p:childTnLst>
                        <p:par>
                          <p:cTn fill="hold" id="47">
                            <p:stCondLst>
                              <p:cond delay="0"/>
                            </p:stCondLst>
                            <p:childTnLst>
                              <p:par>
                                <p:cTn fill="hold" grpId="1" id="48" nodeType="clickEffect" presetClass="exit" presetID="10" presetSubtype="0">
                                  <p:stCondLst>
                                    <p:cond delay="0"/>
                                  </p:stCondLst>
                                  <p:childTnLst>
                                    <p:animEffect filter="fade" transition="out">
                                      <p:cBhvr>
                                        <p:cTn dur="500" id="49"/>
                                        <p:tgtEl>
                                          <p:spTgt spid="28"/>
                                        </p:tgtEl>
                                      </p:cBhvr>
                                    </p:animEffect>
                                    <p:set>
                                      <p:cBhvr>
                                        <p:cTn dur="1" fill="hold" id="50">
                                          <p:stCondLst>
                                            <p:cond delay="499"/>
                                          </p:stCondLst>
                                        </p:cTn>
                                        <p:tgtEl>
                                          <p:spTgt spid="28"/>
                                        </p:tgtEl>
                                        <p:attrNameLst>
                                          <p:attrName>style.visibility</p:attrName>
                                        </p:attrNameLst>
                                      </p:cBhvr>
                                      <p:to>
                                        <p:strVal val="hidden"/>
                                      </p:to>
                                    </p:set>
                                  </p:childTnLst>
                                </p:cTn>
                              </p:par>
                              <p:par>
                                <p:cTn fill="hold" grpId="0" id="51" nodeType="withEffect" presetClass="entr" presetID="10" presetSubtype="0">
                                  <p:stCondLst>
                                    <p:cond delay="0"/>
                                  </p:stCondLst>
                                  <p:childTnLst>
                                    <p:set>
                                      <p:cBhvr>
                                        <p:cTn dur="1" fill="hold" id="52">
                                          <p:stCondLst>
                                            <p:cond delay="0"/>
                                          </p:stCondLst>
                                        </p:cTn>
                                        <p:tgtEl>
                                          <p:spTgt spid="29"/>
                                        </p:tgtEl>
                                        <p:attrNameLst>
                                          <p:attrName>style.visibility</p:attrName>
                                        </p:attrNameLst>
                                      </p:cBhvr>
                                      <p:to>
                                        <p:strVal val="visible"/>
                                      </p:to>
                                    </p:set>
                                    <p:animEffect filter="fade" transition="in">
                                      <p:cBhvr>
                                        <p:cTn dur="500" id="53"/>
                                        <p:tgtEl>
                                          <p:spTgt spid="29"/>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29"/>
                                        </p:tgtEl>
                                      </p:cBhvr>
                                    </p:animEffect>
                                    <p:set>
                                      <p:cBhvr>
                                        <p:cTn dur="1" fill="hold" id="58">
                                          <p:stCondLst>
                                            <p:cond delay="499"/>
                                          </p:stCondLst>
                                        </p:cTn>
                                        <p:tgtEl>
                                          <p:spTgt spid="29"/>
                                        </p:tgtEl>
                                        <p:attrNameLst>
                                          <p:attrName>style.visibility</p:attrName>
                                        </p:attrNameLst>
                                      </p:cBhvr>
                                      <p:to>
                                        <p:strVal val="hidden"/>
                                      </p:to>
                                    </p:set>
                                  </p:childTnLst>
                                </p:cTn>
                              </p:par>
                              <p:par>
                                <p:cTn fill="hold" grpId="0" id="59" nodeType="withEffect" presetClass="entr" presetID="10" presetSubtype="0">
                                  <p:stCondLst>
                                    <p:cond delay="0"/>
                                  </p:stCondLst>
                                  <p:childTnLst>
                                    <p:set>
                                      <p:cBhvr>
                                        <p:cTn dur="1" fill="hold" id="60">
                                          <p:stCondLst>
                                            <p:cond delay="0"/>
                                          </p:stCondLst>
                                        </p:cTn>
                                        <p:tgtEl>
                                          <p:spTgt spid="30"/>
                                        </p:tgtEl>
                                        <p:attrNameLst>
                                          <p:attrName>style.visibility</p:attrName>
                                        </p:attrNameLst>
                                      </p:cBhvr>
                                      <p:to>
                                        <p:strVal val="visible"/>
                                      </p:to>
                                    </p:set>
                                    <p:animEffect filter="fade" transition="in">
                                      <p:cBhvr>
                                        <p:cTn dur="500" id="61"/>
                                        <p:tgtEl>
                                          <p:spTgt spid="30"/>
                                        </p:tgtEl>
                                      </p:cBhvr>
                                    </p:animEffect>
                                  </p:childTnLst>
                                </p:cTn>
                              </p:par>
                            </p:childTnLst>
                          </p:cTn>
                        </p:par>
                      </p:childTnLst>
                    </p:cTn>
                  </p:par>
                  <p:par>
                    <p:cTn fill="hold" id="62">
                      <p:stCondLst>
                        <p:cond delay="indefinite"/>
                      </p:stCondLst>
                      <p:childTnLst>
                        <p:par>
                          <p:cTn fill="hold" id="63">
                            <p:stCondLst>
                              <p:cond delay="0"/>
                            </p:stCondLst>
                            <p:childTnLst>
                              <p:par>
                                <p:cTn autoRev="1" fill="hold" grpId="1" id="64" nodeType="clickEffect" presetClass="emph" presetID="3" presetSubtype="2">
                                  <p:stCondLst>
                                    <p:cond delay="0"/>
                                  </p:stCondLst>
                                  <p:childTnLst>
                                    <p:animClr clrSpc="rgb" dir="cw">
                                      <p:cBhvr override="childStyle">
                                        <p:cTn dur="1000" fill="hold" id="65"/>
                                        <p:tgtEl>
                                          <p:spTgt spid="16"/>
                                        </p:tgtEl>
                                        <p:attrNameLst>
                                          <p:attrName>style.color</p:attrName>
                                        </p:attrNameLst>
                                      </p:cBhvr>
                                      <p:to>
                                        <a:srgbClr val="2196F3"/>
                                      </p:to>
                                    </p:animClr>
                                  </p:childTnLst>
                                </p:cTn>
                              </p:par>
                              <p:par>
                                <p:cTn autoRev="1" fill="hold" grpId="1" id="66" nodeType="withEffect" presetClass="emph" presetID="3" presetSubtype="2">
                                  <p:stCondLst>
                                    <p:cond delay="0"/>
                                  </p:stCondLst>
                                  <p:childTnLst>
                                    <p:animClr clrSpc="rgb" dir="cw">
                                      <p:cBhvr override="childStyle">
                                        <p:cTn dur="1000" fill="hold" id="67"/>
                                        <p:tgtEl>
                                          <p:spTgt spid="18"/>
                                        </p:tgtEl>
                                        <p:attrNameLst>
                                          <p:attrName>style.color</p:attrName>
                                        </p:attrNameLst>
                                      </p:cBhvr>
                                      <p:to>
                                        <a:srgbClr val="2196F3"/>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1" spid="16"/>
      <p:bldP grpId="0" spid="18"/>
      <p:bldP grpId="1" spid="18"/>
      <p:bldP animBg="1" grpId="0" spid="24"/>
      <p:bldP animBg="1" grpId="0" spid="25"/>
      <p:bldP animBg="1" grpId="0" spid="26"/>
      <p:bldP grpId="0" spid="27"/>
      <p:bldP grpId="1" spid="27"/>
      <p:bldP grpId="0" spid="28"/>
      <p:bldP grpId="1" spid="28"/>
      <p:bldP grpId="0" spid="29"/>
      <p:bldP grpId="1" spid="29"/>
      <p:bldP grpId="0" spid="3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FCEE303B-80A1-440E-8BF6-A1DAB4FF35A4}"/>
              </a:ext>
            </a:extLst>
          </p:cNvPr>
          <p:cNvSpPr/>
          <p:nvPr/>
        </p:nvSpPr>
        <p:spPr>
          <a:xfrm>
            <a:off x="2574758" y="3248526"/>
            <a:ext cx="2658980"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0d5336b05fbddc97e9548d1c13d4ba5">
            <a:pPr algn="ctr"/>
            <a:r>
              <a:rPr lang="es-ES" sz="2400"/>
              <a:t>Valeur de données A</a:t>
            </a:r>
          </a:p>
        </p:txBody>
      </p:sp>
      <p:sp>
        <p:nvSpPr>
          <p:cNvPr id="17" name="Parallelogram 16">
            <a:extLst>
              <a:ext uri="{FF2B5EF4-FFF2-40B4-BE49-F238E27FC236}">
                <a16:creationId xmlns:a16="http://schemas.microsoft.com/office/drawing/2014/main" id="{85111BBA-A8C6-4DB1-BCB2-286F333BDD84}"/>
              </a:ext>
            </a:extLst>
          </p:cNvPr>
          <p:cNvSpPr/>
          <p:nvPr/>
        </p:nvSpPr>
        <p:spPr>
          <a:xfrm>
            <a:off x="6990346" y="3248526"/>
            <a:ext cx="2827421"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9e56169b5d0e40f6d1a8c7c000fcf7d">
            <a:pPr algn="ctr"/>
            <a:r>
              <a:rPr lang="es-ES" sz="2400"/>
              <a:t>Valeur de données B+C</a:t>
            </a:r>
          </a:p>
        </p:txBody>
      </p:sp>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txid="059453be03e2809e11ff1451059b87b9">
            <a:r>
              <a:rPr dirty="0" lang="en-US" noProof="0"/>
              <a:t>Règle de validation</a:t>
            </a:r>
          </a:p>
        </p:txBody>
      </p:sp>
      <p:sp>
        <p:nvSpPr>
          <p:cNvPr id="3" name="Parallelogram 2">
            <a:extLst>
              <a:ext uri="{FF2B5EF4-FFF2-40B4-BE49-F238E27FC236}">
                <a16:creationId xmlns:a16="http://schemas.microsoft.com/office/drawing/2014/main" id="{BCF9FADA-D750-4ED7-A239-F7ED70BA59F5}"/>
              </a:ext>
            </a:extLst>
          </p:cNvPr>
          <p:cNvSpPr/>
          <p:nvPr/>
        </p:nvSpPr>
        <p:spPr>
          <a:xfrm>
            <a:off x="4896853" y="2779295"/>
            <a:ext cx="2430379" cy="151597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84180c0879517a5353c4057ec823e20">
            <a:pPr algn="ctr"/>
            <a:r>
              <a:rPr lang="es-ES" sz="4400"/>
              <a:t>VS</a:t>
            </a:r>
          </a:p>
        </p:txBody>
      </p:sp>
    </p:spTree>
    <p:custDataLst>
      <p:tags r:id="rId1"/>
    </p:custDataLst>
    <p:extLst>
      <p:ext uri="{BB962C8B-B14F-4D97-AF65-F5344CB8AC3E}">
        <p14:creationId xmlns:p14="http://schemas.microsoft.com/office/powerpoint/2010/main" val="134036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18" p14:dur="1352" spd="slow">
        <p159:morph option="byObject"/>
      </p:transition>
    </mc:Choice>
    <mc:Fallback xmlns="">
      <p:transition advTm="991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8">
                                  <p:stCondLst>
                                    <p:cond delay="0"/>
                                  </p:stCondLst>
                                  <p:childTnLst>
                                    <p:set>
                                      <p:cBhvr>
                                        <p:cTn dur="1" fill="hold" id="11">
                                          <p:stCondLst>
                                            <p:cond delay="0"/>
                                          </p:stCondLst>
                                        </p:cTn>
                                        <p:tgtEl>
                                          <p:spTgt spid="4"/>
                                        </p:tgtEl>
                                        <p:attrNameLst>
                                          <p:attrName>style.visibility</p:attrName>
                                        </p:attrNameLst>
                                      </p:cBhvr>
                                      <p:to>
                                        <p:strVal val="visible"/>
                                      </p:to>
                                    </p:set>
                                    <p:animEffect filter="wipe(left)"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17"/>
                                        </p:tgtEl>
                                        <p:attrNameLst>
                                          <p:attrName>style.visibility</p:attrName>
                                        </p:attrNameLst>
                                      </p:cBhvr>
                                      <p:to>
                                        <p:strVal val="visible"/>
                                      </p:to>
                                    </p:set>
                                    <p:animEffect filter="wipe(left)" transition="in">
                                      <p:cBhvr>
                                        <p:cTn dur="500" id="17"/>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7"/>
      <p:bldP animBg="1" grpId="0" spid="3"/>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E3BB91-CFB1-58FF-3727-1CE8CF77DAFB}"/>
              </a:ext>
            </a:extLst>
          </p:cNvPr>
          <p:cNvSpPr txBox="1"/>
          <p:nvPr/>
        </p:nvSpPr>
        <p:spPr>
          <a:xfrm>
            <a:off x="4762005" y="317071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4812627"/>
      </p:ext>
    </p:extLst>
  </p:cSld>
  <p:clrMapOvr>
    <a:masterClrMapping/>
  </p:clrMapOvr>
  <p:transition advTm="33300" spd="slow"/>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98F332-447A-5687-23E6-4BD3BB6D4225}"/>
              </a:ext>
            </a:extLst>
          </p:cNvPr>
          <p:cNvSpPr txBox="1"/>
          <p:nvPr/>
        </p:nvSpPr>
        <p:spPr>
          <a:xfrm>
            <a:off x="4702629" y="3526971"/>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30261730"/>
      </p:ext>
    </p:extLst>
  </p:cSld>
  <p:clrMapOvr>
    <a:masterClrMapping/>
  </p:clrMapOvr>
  <p:transition advTm="72000" spd="slow"/>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C17D01-E3F9-DA13-0892-8E3CC2C21F52}"/>
              </a:ext>
            </a:extLst>
          </p:cNvPr>
          <p:cNvSpPr txBox="1"/>
          <p:nvPr/>
        </p:nvSpPr>
        <p:spPr>
          <a:xfrm>
            <a:off x="4916384" y="3198167"/>
            <a:ext cx="1657826" cy="461665"/>
          </a:xfrm>
          <a:prstGeom prst="rect">
            <a:avLst/>
          </a:prstGeom>
          <a:noFill/>
        </p:spPr>
        <p:txBody>
          <a:bodyPr rtlCol="0" wrap="none">
            <a:spAutoFit/>
          </a:bodyPr>
          <a:lstStyle/>
          <a:p txid="29303b1cab058ef776e91a1e67751142">
            <a:pPr algn="l" indent="-342900" marL="342900">
              <a:buClr>
                <a:srgbClr val="008CCF"/>
              </a:buClr>
              <a:buFont charset="-79" pitchFamily="2" typeface="Rubik"/>
              <a:buChar char="•"/>
            </a:pPr>
            <a:r>
              <a:rPr dirty="0" lang="en-US" sz="2400"/>
              <a:t>Démo 4</a:t>
            </a:r>
          </a:p>
        </p:txBody>
      </p:sp>
    </p:spTree>
    <p:custDataLst>
      <p:tags r:id="rId1"/>
    </p:custDataLst>
    <p:extLst>
      <p:ext uri="{BB962C8B-B14F-4D97-AF65-F5344CB8AC3E}">
        <p14:creationId xmlns:p14="http://schemas.microsoft.com/office/powerpoint/2010/main" val="553260918"/>
      </p:ext>
    </p:extLst>
  </p:cSld>
  <p:clrMapOvr>
    <a:masterClrMapping/>
  </p:clrMapOvr>
  <p:transition advTm="30000" spd="slow"/>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rtlCol="0" wrap="square">
            <a:spAutoFit/>
          </a:bodyPr>
          <a:lstStyle/>
          <a:p txid="3380455efd16b8a7813a21bf147fe4db">
            <a:pPr algn="l" indent="-342900" marL="342900">
              <a:buClr>
                <a:srgbClr val="008CCF"/>
              </a:buClr>
              <a:buFont charset="-79" pitchFamily="2" typeface="Rubik"/>
              <a:buChar char="•"/>
            </a:pPr>
            <a:r>
              <a:rPr dirty="0" lang="en-US" sz="2400"/>
              <a:t>Complétude</a:t>
            </a:r>
          </a:p>
        </p:txBody>
      </p:sp>
      <p:sp>
        <p:nvSpPr>
          <p:cNvPr id="15" name="TextBox 14">
            <a:extLst>
              <a:ext uri="{FF2B5EF4-FFF2-40B4-BE49-F238E27FC236}">
                <a16:creationId xmlns:a16="http://schemas.microsoft.com/office/drawing/2014/main" id="{5493226D-7E4E-4BB6-9C90-6CCBF9384BB6}"/>
              </a:ext>
            </a:extLst>
          </p:cNvPr>
          <p:cNvSpPr txBox="1"/>
          <p:nvPr/>
        </p:nvSpPr>
        <p:spPr>
          <a:xfrm>
            <a:off x="6824870" y="3751333"/>
            <a:ext cx="4000500" cy="464024"/>
          </a:xfrm>
          <a:prstGeom prst="rect">
            <a:avLst/>
          </a:prstGeom>
          <a:noFill/>
        </p:spPr>
        <p:txBody>
          <a:bodyPr rtlCol="0" wrap="square">
            <a:spAutoFit/>
          </a:bodyPr>
          <a:lstStyle/>
          <a:p txid="81f08b8421c75aa938d133fc3aa73319">
            <a:pPr algn="l" indent="-342900" marL="342900">
              <a:buClr>
                <a:srgbClr val="008CCF"/>
              </a:buClr>
              <a:buFont charset="-79" pitchFamily="2" typeface="Rubik"/>
              <a:buChar char="•"/>
            </a:pPr>
            <a:r>
              <a:rPr dirty="0" lang="en-US" sz="2400"/>
              <a:t>Respect des délais</a:t>
            </a:r>
          </a:p>
        </p:txBody>
      </p:sp>
      <p:pic>
        <p:nvPicPr>
          <p:cNvPr id="16" name="Graphic 15">
            <a:extLst>
              <a:ext uri="{FF2B5EF4-FFF2-40B4-BE49-F238E27FC236}">
                <a16:creationId xmlns:a16="http://schemas.microsoft.com/office/drawing/2014/main" id="{94922682-B5DD-4E0C-9B55-CB1081BD9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3526" y="4057017"/>
            <a:ext cx="1924683" cy="1924683"/>
          </a:xfrm>
          <a:prstGeom prst="rect">
            <a:avLst/>
          </a:prstGeom>
        </p:spPr>
      </p:pic>
      <p:sp>
        <p:nvSpPr>
          <p:cNvPr id="17" name="Freeform: Shape 16">
            <a:extLst>
              <a:ext uri="{FF2B5EF4-FFF2-40B4-BE49-F238E27FC236}">
                <a16:creationId xmlns:a16="http://schemas.microsoft.com/office/drawing/2014/main" id="{E0D1D57A-2270-4B66-BE69-F051513E7853}"/>
              </a:ext>
            </a:extLst>
          </p:cNvPr>
          <p:cNvSpPr/>
          <p:nvPr/>
        </p:nvSpPr>
        <p:spPr>
          <a:xfrm>
            <a:off x="0" y="0"/>
            <a:ext cx="12192000" cy="6858000"/>
          </a:xfrm>
          <a:custGeom>
            <a:avLst/>
            <a:gdLst>
              <a:gd fmla="*/ 5821470 w 12192000" name="connsiteX0"/>
              <a:gd fmla="*/ 3044401 h 6858000" name="connsiteY0"/>
              <a:gd fmla="*/ 5656218 w 12192000" name="connsiteX1"/>
              <a:gd fmla="*/ 3209653 h 6858000" name="connsiteY1"/>
              <a:gd fmla="*/ 5656218 w 12192000" name="connsiteX2"/>
              <a:gd fmla="*/ 5816448 h 6858000" name="connsiteY2"/>
              <a:gd fmla="*/ 5821470 w 12192000" name="connsiteX3"/>
              <a:gd fmla="*/ 5981700 h 6858000" name="connsiteY3"/>
              <a:gd fmla="*/ 9704890 w 12192000" name="connsiteX4"/>
              <a:gd fmla="*/ 5981700 h 6858000" name="connsiteY4"/>
              <a:gd fmla="*/ 9870142 w 12192000" name="connsiteX5"/>
              <a:gd fmla="*/ 5816448 h 6858000" name="connsiteY5"/>
              <a:gd fmla="*/ 9870142 w 12192000" name="connsiteX6"/>
              <a:gd fmla="*/ 3209653 h 6858000" name="connsiteY6"/>
              <a:gd fmla="*/ 9704890 w 12192000" name="connsiteX7"/>
              <a:gd fmla="*/ 304440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5821470" y="3044401"/>
                </a:moveTo>
                <a:cubicBezTo>
                  <a:pt x="5730204" y="3044401"/>
                  <a:pt x="5656218" y="3118387"/>
                  <a:pt x="5656218" y="3209653"/>
                </a:cubicBezTo>
                <a:lnTo>
                  <a:pt x="5656218" y="5816448"/>
                </a:lnTo>
                <a:cubicBezTo>
                  <a:pt x="5656218" y="5907714"/>
                  <a:pt x="5730204" y="5981700"/>
                  <a:pt x="5821470" y="5981700"/>
                </a:cubicBezTo>
                <a:lnTo>
                  <a:pt x="9704890" y="5981700"/>
                </a:lnTo>
                <a:cubicBezTo>
                  <a:pt x="9796156" y="5981700"/>
                  <a:pt x="9870142" y="5907714"/>
                  <a:pt x="9870142" y="5816448"/>
                </a:cubicBezTo>
                <a:lnTo>
                  <a:pt x="9870142" y="3209653"/>
                </a:lnTo>
                <a:cubicBezTo>
                  <a:pt x="9870142" y="3118387"/>
                  <a:pt x="9796156" y="3044401"/>
                  <a:pt x="9704890" y="304440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1143258538"/>
      </p:ext>
    </p:extLst>
  </p:cSld>
  <p:clrMapOvr>
    <a:masterClrMapping/>
  </p:clrMapOvr>
  <mc:AlternateContent xmlns:mc="http://schemas.openxmlformats.org/markup-compatibility/2006" xmlns:p14="http://schemas.microsoft.com/office/powerpoint/2010/main">
    <mc:Choice Requires="p14">
      <p:transition advTm="11701" p14:dur="2000" spd="slow"/>
    </mc:Choice>
    <mc:Fallback xmlns="">
      <p:transition advTm="117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7"/>
                                        </p:tgtEl>
                                        <p:attrNameLst>
                                          <p:attrName>style.visibility</p:attrName>
                                        </p:attrNameLst>
                                      </p:cBhvr>
                                      <p:to>
                                        <p:strVal val="visible"/>
                                      </p:to>
                                    </p:set>
                                    <p:animEffect filter="fade" transition="in">
                                      <p:cBhvr>
                                        <p:cTn dur="500" id="10"/>
                                        <p:tgtEl>
                                          <p:spTgt spid="1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gtEl>
                                        <p:attrNameLst>
                                          <p:attrName>style.visibility</p:attrName>
                                        </p:attrNameLst>
                                      </p:cBhvr>
                                      <p:to>
                                        <p:strVal val="visible"/>
                                      </p:to>
                                    </p:set>
                                    <p:animEffect filter="fade" transition="in">
                                      <p:cBhvr>
                                        <p:cTn dur="500" id="20"/>
                                        <p:tgtEl>
                                          <p:spTgt spid="15"/>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4"/>
      <p:bldP grpId="0" spid="15"/>
      <p:bldP animBg="1" grpId="0" spid="1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rtlCol="0" wrap="square">
            <a:spAutoFit/>
          </a:bodyPr>
          <a:lstStyle/>
          <a:p txid="3380455efd16b8a7813a21bf147fe4db">
            <a:pPr algn="l" indent="-342900" marL="342900">
              <a:buClr>
                <a:srgbClr val="008CCF"/>
              </a:buClr>
              <a:buFont charset="-79" pitchFamily="2" typeface="Rubik"/>
              <a:buChar char="•"/>
            </a:pPr>
            <a:r>
              <a:rPr dirty="0" lang="en-US" sz="2400"/>
              <a:t>Complétude</a:t>
            </a:r>
          </a:p>
        </p:txBody>
      </p:sp>
      <p:sp>
        <p:nvSpPr>
          <p:cNvPr id="15" name="TextBox 14">
            <a:extLst>
              <a:ext uri="{FF2B5EF4-FFF2-40B4-BE49-F238E27FC236}">
                <a16:creationId xmlns:a16="http://schemas.microsoft.com/office/drawing/2014/main" id="{5493226D-7E4E-4BB6-9C90-6CCBF9384BB6}"/>
              </a:ext>
            </a:extLst>
          </p:cNvPr>
          <p:cNvSpPr txBox="1"/>
          <p:nvPr/>
        </p:nvSpPr>
        <p:spPr>
          <a:xfrm>
            <a:off x="7415681" y="4438583"/>
            <a:ext cx="4000500" cy="464024"/>
          </a:xfrm>
          <a:prstGeom prst="rect">
            <a:avLst/>
          </a:prstGeom>
          <a:noFill/>
        </p:spPr>
        <p:txBody>
          <a:bodyPr rtlCol="0" wrap="square">
            <a:spAutoFit/>
          </a:bodyPr>
          <a:lstStyle/>
          <a:p txid="81f08b8421c75aa938d133fc3aa73319">
            <a:pPr algn="l" indent="-342900" marL="342900">
              <a:buClr>
                <a:srgbClr val="008CCF"/>
              </a:buClr>
              <a:buFont charset="-79" pitchFamily="2" typeface="Rubik"/>
              <a:buChar char="•"/>
            </a:pPr>
            <a:r>
              <a:rPr dirty="0" lang="en-US" sz="2400"/>
              <a:t>Respect des délais</a:t>
            </a:r>
          </a:p>
        </p:txBody>
      </p:sp>
      <p:sp>
        <p:nvSpPr>
          <p:cNvPr id="17" name="TextBox 16">
            <a:extLst>
              <a:ext uri="{FF2B5EF4-FFF2-40B4-BE49-F238E27FC236}">
                <a16:creationId xmlns:a16="http://schemas.microsoft.com/office/drawing/2014/main" id="{9EF07611-22AA-4E75-A535-7C5DBAC8BD5B}"/>
              </a:ext>
            </a:extLst>
          </p:cNvPr>
          <p:cNvSpPr txBox="1"/>
          <p:nvPr/>
        </p:nvSpPr>
        <p:spPr>
          <a:xfrm>
            <a:off x="7415681" y="3637035"/>
            <a:ext cx="4000500" cy="830997"/>
          </a:xfrm>
          <a:prstGeom prst="rect">
            <a:avLst/>
          </a:prstGeom>
          <a:noFill/>
        </p:spPr>
        <p:txBody>
          <a:bodyPr rtlCol="0" wrap="square">
            <a:spAutoFit/>
          </a:bodyPr>
          <a:lstStyle/>
          <a:p txid="80d6217ccf46202f36ac3d8e1c8e05b9">
            <a:pPr algn="l" indent="-342900" marL="342900">
              <a:buClr>
                <a:srgbClr val="008CCF"/>
              </a:buClr>
              <a:buFont charset="-79" pitchFamily="2" typeface="Rubik"/>
              <a:buChar char="•"/>
            </a:pPr>
            <a:r>
              <a:rPr dirty="0" lang="en-US" sz="2400"/>
              <a:t>Suivre les données manquantes</a:t>
            </a:r>
          </a:p>
        </p:txBody>
      </p:sp>
      <p:sp>
        <p:nvSpPr>
          <p:cNvPr id="18" name="TextBox 17">
            <a:extLst>
              <a:ext uri="{FF2B5EF4-FFF2-40B4-BE49-F238E27FC236}">
                <a16:creationId xmlns:a16="http://schemas.microsoft.com/office/drawing/2014/main" id="{924255BD-04E1-4C52-840F-6E48A94B65F2}"/>
              </a:ext>
            </a:extLst>
          </p:cNvPr>
          <p:cNvSpPr txBox="1"/>
          <p:nvPr/>
        </p:nvSpPr>
        <p:spPr>
          <a:xfrm>
            <a:off x="7415681" y="4902607"/>
            <a:ext cx="4000500" cy="461665"/>
          </a:xfrm>
          <a:prstGeom prst="rect">
            <a:avLst/>
          </a:prstGeom>
          <a:noFill/>
        </p:spPr>
        <p:txBody>
          <a:bodyPr rtlCol="0" wrap="square">
            <a:spAutoFit/>
          </a:bodyPr>
          <a:lstStyle/>
          <a:p txid="094d5ab07a1a6fbb8f21facccbd55541">
            <a:pPr algn="l" indent="-342900" marL="342900">
              <a:buClr>
                <a:srgbClr val="008CCF"/>
              </a:buClr>
              <a:buFont charset="-79" pitchFamily="2" typeface="Rubik"/>
              <a:buChar char="•"/>
            </a:pPr>
            <a:r>
              <a:rPr dirty="0" lang="en-US" sz="2400"/>
              <a:t>Données soumises dans les délais</a:t>
            </a:r>
          </a:p>
        </p:txBody>
      </p:sp>
      <p:sp>
        <p:nvSpPr>
          <p:cNvPr id="19" name="Freeform: Shape 18">
            <a:extLst>
              <a:ext uri="{FF2B5EF4-FFF2-40B4-BE49-F238E27FC236}">
                <a16:creationId xmlns:a16="http://schemas.microsoft.com/office/drawing/2014/main" id="{3DC754EA-699F-4538-97ED-21DE36766ABE}"/>
              </a:ext>
            </a:extLst>
          </p:cNvPr>
          <p:cNvSpPr/>
          <p:nvPr/>
        </p:nvSpPr>
        <p:spPr>
          <a:xfrm>
            <a:off x="0" y="0"/>
            <a:ext cx="12192000" cy="6840581"/>
          </a:xfrm>
          <a:custGeom>
            <a:avLst/>
            <a:gdLst>
              <a:gd fmla="*/ 5770033 w 12192000" name="connsiteX0"/>
              <a:gd fmla="*/ 3048000 h 6840581" name="connsiteY0"/>
              <a:gd fmla="*/ 5651499 w 12192000" name="connsiteX1"/>
              <a:gd fmla="*/ 3166534 h 6840581" name="connsiteY1"/>
              <a:gd fmla="*/ 5651499 w 12192000" name="connsiteX2"/>
              <a:gd fmla="*/ 5850466 h 6840581" name="connsiteY2"/>
              <a:gd fmla="*/ 5770033 w 12192000" name="connsiteX3"/>
              <a:gd fmla="*/ 5969000 h 6840581" name="connsiteY3"/>
              <a:gd fmla="*/ 11297646 w 12192000" name="connsiteX4"/>
              <a:gd fmla="*/ 5969000 h 6840581" name="connsiteY4"/>
              <a:gd fmla="*/ 11416180 w 12192000" name="connsiteX5"/>
              <a:gd fmla="*/ 5850466 h 6840581" name="connsiteY5"/>
              <a:gd fmla="*/ 11416180 w 12192000" name="connsiteX6"/>
              <a:gd fmla="*/ 3166534 h 6840581" name="connsiteY6"/>
              <a:gd fmla="*/ 11297646 w 12192000" name="connsiteX7"/>
              <a:gd fmla="*/ 3048000 h 6840581" name="connsiteY7"/>
              <a:gd fmla="*/ 0 w 12192000" name="connsiteX8"/>
              <a:gd fmla="*/ 0 h 6840581" name="connsiteY8"/>
              <a:gd fmla="*/ 12192000 w 12192000" name="connsiteX9"/>
              <a:gd fmla="*/ 0 h 6840581" name="connsiteY9"/>
              <a:gd fmla="*/ 12192000 w 12192000" name="connsiteX10"/>
              <a:gd fmla="*/ 6840581 h 6840581" name="connsiteY10"/>
              <a:gd fmla="*/ 0 w 12192000" name="connsiteX11"/>
              <a:gd fmla="*/ 6840581 h 6840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40581" w="12192000">
                <a:moveTo>
                  <a:pt x="5770033" y="3048000"/>
                </a:moveTo>
                <a:cubicBezTo>
                  <a:pt x="5704568" y="3048000"/>
                  <a:pt x="5651499" y="3101069"/>
                  <a:pt x="5651499" y="3166534"/>
                </a:cubicBezTo>
                <a:lnTo>
                  <a:pt x="5651499" y="5850466"/>
                </a:lnTo>
                <a:cubicBezTo>
                  <a:pt x="5651499" y="5915931"/>
                  <a:pt x="5704568" y="5969000"/>
                  <a:pt x="5770033" y="5969000"/>
                </a:cubicBezTo>
                <a:lnTo>
                  <a:pt x="11297646" y="5969000"/>
                </a:lnTo>
                <a:cubicBezTo>
                  <a:pt x="11363111" y="5969000"/>
                  <a:pt x="11416180" y="5915931"/>
                  <a:pt x="11416180" y="5850466"/>
                </a:cubicBezTo>
                <a:lnTo>
                  <a:pt x="11416180" y="3166534"/>
                </a:lnTo>
                <a:cubicBezTo>
                  <a:pt x="11416180" y="3101069"/>
                  <a:pt x="11363111" y="3048000"/>
                  <a:pt x="11297646" y="3048000"/>
                </a:cubicBezTo>
                <a:close/>
                <a:moveTo>
                  <a:pt x="0" y="0"/>
                </a:moveTo>
                <a:lnTo>
                  <a:pt x="12192000" y="0"/>
                </a:lnTo>
                <a:lnTo>
                  <a:pt x="12192000" y="6840581"/>
                </a:lnTo>
                <a:lnTo>
                  <a:pt x="0" y="6840581"/>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385996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9128" p14:dur="748" spd="med">
        <p159:morph option="byObject"/>
      </p:transition>
    </mc:Choice>
    <mc:Fallback xmlns="">
      <p:transition advTm="19128"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animBg="1" grpId="0" spid="19"/>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10" name="Graphic 9">
            <a:extLst>
              <a:ext uri="{FF2B5EF4-FFF2-40B4-BE49-F238E27FC236}">
                <a16:creationId xmlns:a16="http://schemas.microsoft.com/office/drawing/2014/main" id="{4F69637F-C7EE-4E02-8666-C123FC2777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2558" y="1600200"/>
            <a:ext cx="2193471" cy="2193471"/>
          </a:xfrm>
          <a:prstGeom prst="rect">
            <a:avLst/>
          </a:prstGeom>
        </p:spPr>
      </p:pic>
      <p:sp>
        <p:nvSpPr>
          <p:cNvPr id="11" name="Rectangle: Rounded Corners 10">
            <a:extLst>
              <a:ext uri="{FF2B5EF4-FFF2-40B4-BE49-F238E27FC236}">
                <a16:creationId xmlns:a16="http://schemas.microsoft.com/office/drawing/2014/main" id="{17C84D2E-EEF9-4918-9AC2-849261500173}"/>
              </a:ext>
            </a:extLst>
          </p:cNvPr>
          <p:cNvSpPr/>
          <p:nvPr/>
        </p:nvSpPr>
        <p:spPr>
          <a:xfrm>
            <a:off x="304255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sz="2200"/>
              <a:t>Saisie de données</a:t>
            </a:r>
          </a:p>
        </p:txBody>
      </p:sp>
      <p:sp>
        <p:nvSpPr>
          <p:cNvPr id="12" name="TextBox 11">
            <a:extLst>
              <a:ext uri="{FF2B5EF4-FFF2-40B4-BE49-F238E27FC236}">
                <a16:creationId xmlns:a16="http://schemas.microsoft.com/office/drawing/2014/main" id="{300FA757-081F-4388-90A4-3EE495FB1FA5}"/>
              </a:ext>
            </a:extLst>
          </p:cNvPr>
          <p:cNvSpPr txBox="1"/>
          <p:nvPr/>
        </p:nvSpPr>
        <p:spPr>
          <a:xfrm>
            <a:off x="2698188" y="3697376"/>
            <a:ext cx="2926080" cy="510778"/>
          </a:xfrm>
          <a:prstGeom prst="roundRect">
            <a:avLst/>
          </a:prstGeom>
          <a:solidFill>
            <a:schemeClr val="accent2"/>
          </a:solidFill>
        </p:spPr>
        <p:txBody>
          <a:bodyPr rtlCol="0" wrap="square">
            <a:spAutoFit/>
          </a:bodyPr>
          <a:lstStyle/>
          <a:p txid="64655d3563740f3f4db081ca161d4ba5">
            <a:pPr algn="ctr">
              <a:buClr>
                <a:srgbClr val="008CCF"/>
              </a:buClr>
            </a:pPr>
            <a:r>
              <a:rPr dirty="0" lang="en-US" sz="2400">
                <a:solidFill>
                  <a:schemeClr val="bg1"/>
                </a:solidFill>
              </a:rPr>
              <a:t>Types de valeur</a:t>
            </a:r>
          </a:p>
        </p:txBody>
      </p:sp>
      <p:sp>
        <p:nvSpPr>
          <p:cNvPr id="13" name="TextBox 12">
            <a:extLst>
              <a:ext uri="{FF2B5EF4-FFF2-40B4-BE49-F238E27FC236}">
                <a16:creationId xmlns:a16="http://schemas.microsoft.com/office/drawing/2014/main" id="{06DA16B3-FC74-455D-A708-1291625DA351}"/>
              </a:ext>
            </a:extLst>
          </p:cNvPr>
          <p:cNvSpPr txBox="1"/>
          <p:nvPr/>
        </p:nvSpPr>
        <p:spPr>
          <a:xfrm>
            <a:off x="2698188" y="4616892"/>
            <a:ext cx="2926080" cy="510778"/>
          </a:xfrm>
          <a:prstGeom prst="roundRect">
            <a:avLst/>
          </a:prstGeom>
          <a:solidFill>
            <a:schemeClr val="accent2"/>
          </a:solidFill>
        </p:spPr>
        <p:txBody>
          <a:bodyPr rtlCol="0" wrap="square">
            <a:spAutoFit/>
          </a:bodyPr>
          <a:lstStyle/>
          <a:p txid="e957fb4f56051bc53f090df22fb7276d">
            <a:pPr algn="ctr">
              <a:buClr>
                <a:srgbClr val="008CCF"/>
              </a:buClr>
            </a:pPr>
            <a:r>
              <a:rPr dirty="0" lang="en-US" sz="2400">
                <a:solidFill>
                  <a:schemeClr val="bg1"/>
                </a:solidFill>
              </a:rPr>
              <a:t>Règles de validation</a:t>
            </a:r>
          </a:p>
        </p:txBody>
      </p:sp>
      <p:sp>
        <p:nvSpPr>
          <p:cNvPr id="14" name="TextBox 13">
            <a:extLst>
              <a:ext uri="{FF2B5EF4-FFF2-40B4-BE49-F238E27FC236}">
                <a16:creationId xmlns:a16="http://schemas.microsoft.com/office/drawing/2014/main" id="{9BBA9D44-0479-421D-BADD-D17C425C0C3E}"/>
              </a:ext>
            </a:extLst>
          </p:cNvPr>
          <p:cNvSpPr txBox="1"/>
          <p:nvPr/>
        </p:nvSpPr>
        <p:spPr>
          <a:xfrm>
            <a:off x="2698188" y="5536409"/>
            <a:ext cx="2926080" cy="510778"/>
          </a:xfrm>
          <a:prstGeom prst="roundRect">
            <a:avLst/>
          </a:prstGeom>
          <a:solidFill>
            <a:schemeClr val="accent2"/>
          </a:solidFill>
        </p:spPr>
        <p:txBody>
          <a:bodyPr rtlCol="0" wrap="square">
            <a:spAutoFit/>
          </a:bodyPr>
          <a:lstStyle/>
          <a:p txid="c0d9a75535b168235a42168465a6361e">
            <a:pPr algn="ctr">
              <a:buClr>
                <a:srgbClr val="008CCF"/>
              </a:buClr>
            </a:pPr>
            <a:r>
              <a:rPr dirty="0" lang="en-US" sz="2400">
                <a:solidFill>
                  <a:schemeClr val="bg1"/>
                </a:solidFill>
              </a:rPr>
              <a:t>Bouton terminé</a:t>
            </a:r>
          </a:p>
        </p:txBody>
      </p:sp>
      <p:sp>
        <p:nvSpPr>
          <p:cNvPr id="15" name="Rectangle: Rounded Corners 14">
            <a:extLst>
              <a:ext uri="{FF2B5EF4-FFF2-40B4-BE49-F238E27FC236}">
                <a16:creationId xmlns:a16="http://schemas.microsoft.com/office/drawing/2014/main" id="{749FCEBC-5F7B-4700-A7AC-5FEB1697659A}"/>
              </a:ext>
            </a:extLst>
          </p:cNvPr>
          <p:cNvSpPr/>
          <p:nvPr/>
        </p:nvSpPr>
        <p:spPr>
          <a:xfrm>
            <a:off x="673678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dirty="0" lang="en-US" sz="2200"/>
              <a:t>Qualité des données</a:t>
            </a:r>
          </a:p>
        </p:txBody>
      </p:sp>
      <p:pic>
        <p:nvPicPr>
          <p:cNvPr id="16" name="Graphic 15">
            <a:extLst>
              <a:ext uri="{FF2B5EF4-FFF2-40B4-BE49-F238E27FC236}">
                <a16:creationId xmlns:a16="http://schemas.microsoft.com/office/drawing/2014/main" id="{D8C72B9B-F695-4E17-A77D-D8502CBCDA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8887" y="1734593"/>
            <a:ext cx="1924683" cy="1924683"/>
          </a:xfrm>
          <a:prstGeom prst="rect">
            <a:avLst/>
          </a:prstGeom>
        </p:spPr>
      </p:pic>
      <p:sp>
        <p:nvSpPr>
          <p:cNvPr id="17" name="Oval 16">
            <a:extLst>
              <a:ext uri="{FF2B5EF4-FFF2-40B4-BE49-F238E27FC236}">
                <a16:creationId xmlns:a16="http://schemas.microsoft.com/office/drawing/2014/main" id="{93413BBC-001D-4D19-9381-058F4D12866A}"/>
              </a:ext>
            </a:extLst>
          </p:cNvPr>
          <p:cNvSpPr/>
          <p:nvPr/>
        </p:nvSpPr>
        <p:spPr>
          <a:xfrm>
            <a:off x="5892916"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2800"/>
              <a:t>#</a:t>
            </a:r>
          </a:p>
        </p:txBody>
      </p:sp>
      <p:grpSp>
        <p:nvGrpSpPr>
          <p:cNvPr id="18" name="Group 17">
            <a:extLst>
              <a:ext uri="{FF2B5EF4-FFF2-40B4-BE49-F238E27FC236}">
                <a16:creationId xmlns:a16="http://schemas.microsoft.com/office/drawing/2014/main" id="{3A867D3C-0383-42EE-BC98-C7FBD7E129F2}"/>
              </a:ext>
            </a:extLst>
          </p:cNvPr>
          <p:cNvGrpSpPr/>
          <p:nvPr/>
        </p:nvGrpSpPr>
        <p:grpSpPr>
          <a:xfrm>
            <a:off x="7219965" y="3491221"/>
            <a:ext cx="914400" cy="914400"/>
            <a:chOff x="7069528" y="2557564"/>
            <a:chExt cx="914400" cy="914400"/>
          </a:xfrm>
        </p:grpSpPr>
        <p:pic>
          <p:nvPicPr>
            <p:cNvPr descr="Flip calendar with solid fill" id="19" name="Graphic 18">
              <a:extLst>
                <a:ext uri="{FF2B5EF4-FFF2-40B4-BE49-F238E27FC236}">
                  <a16:creationId xmlns:a16="http://schemas.microsoft.com/office/drawing/2014/main" id="{3C1BA5A2-D5C8-4525-B59F-77D91F8762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528" y="2557564"/>
              <a:ext cx="914400" cy="914400"/>
            </a:xfrm>
            <a:prstGeom prst="rect">
              <a:avLst/>
            </a:prstGeom>
          </p:spPr>
        </p:pic>
        <p:sp>
          <p:nvSpPr>
            <p:cNvPr id="20" name="TextBox 19">
              <a:extLst>
                <a:ext uri="{FF2B5EF4-FFF2-40B4-BE49-F238E27FC236}">
                  <a16:creationId xmlns:a16="http://schemas.microsoft.com/office/drawing/2014/main" id="{5320CC85-C702-4642-89E1-F0302EAC82BB}"/>
                </a:ext>
              </a:extLst>
            </p:cNvPr>
            <p:cNvSpPr txBox="1"/>
            <p:nvPr/>
          </p:nvSpPr>
          <p:spPr>
            <a:xfrm>
              <a:off x="7301540" y="2953013"/>
              <a:ext cx="450376" cy="369332"/>
            </a:xfrm>
            <a:prstGeom prst="rect">
              <a:avLst/>
            </a:prstGeom>
            <a:noFill/>
          </p:spPr>
          <p:txBody>
            <a:bodyPr rtlCol="0" wrap="square">
              <a:spAutoFit/>
            </a:bodyPr>
            <a:lstStyle/>
            <a:p txid="a3575631fc76819748da773b5b0087a4">
              <a:pPr algn="l">
                <a:buClr>
                  <a:srgbClr val="008CCF"/>
                </a:buClr>
              </a:pPr>
              <a:r>
                <a:rPr dirty="0" lang="en-US">
                  <a:solidFill>
                    <a:schemeClr val="accent3"/>
                  </a:solidFill>
                  <a:latin typeface="+mj-lt"/>
                </a:rPr>
                <a:t>18</a:t>
              </a:r>
            </a:p>
          </p:txBody>
        </p:sp>
      </p:grpSp>
      <p:pic>
        <p:nvPicPr>
          <p:cNvPr descr="Chat bubble with solid fill" id="21" name="Graphic 20">
            <a:extLst>
              <a:ext uri="{FF2B5EF4-FFF2-40B4-BE49-F238E27FC236}">
                <a16:creationId xmlns:a16="http://schemas.microsoft.com/office/drawing/2014/main" id="{D746414E-451F-4427-9C6C-1F1F54A0B6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04261" y="3491221"/>
            <a:ext cx="914400" cy="914400"/>
          </a:xfrm>
          <a:prstGeom prst="rect">
            <a:avLst/>
          </a:prstGeom>
        </p:spPr>
      </p:pic>
      <p:sp>
        <p:nvSpPr>
          <p:cNvPr id="22" name="Oval 21">
            <a:extLst>
              <a:ext uri="{FF2B5EF4-FFF2-40B4-BE49-F238E27FC236}">
                <a16:creationId xmlns:a16="http://schemas.microsoft.com/office/drawing/2014/main" id="{540DE02A-7083-42BB-9EF3-30DD2F7B850F}"/>
              </a:ext>
            </a:extLst>
          </p:cNvPr>
          <p:cNvSpPr/>
          <p:nvPr/>
        </p:nvSpPr>
        <p:spPr>
          <a:xfrm>
            <a:off x="6607240"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8d6b1023c530276d8ff8326e8b190df">
            <a:pPr algn="ctr"/>
            <a:r>
              <a:rPr dirty="0" lang="en-US" sz="2600"/>
              <a:t>≥0</a:t>
            </a:r>
          </a:p>
        </p:txBody>
      </p:sp>
      <p:grpSp>
        <p:nvGrpSpPr>
          <p:cNvPr id="26" name="Group 25">
            <a:extLst>
              <a:ext uri="{FF2B5EF4-FFF2-40B4-BE49-F238E27FC236}">
                <a16:creationId xmlns:a16="http://schemas.microsoft.com/office/drawing/2014/main" id="{AF8BA758-B4AB-4F3F-8DD5-C010EE62693F}"/>
              </a:ext>
            </a:extLst>
          </p:cNvPr>
          <p:cNvGrpSpPr/>
          <p:nvPr/>
        </p:nvGrpSpPr>
        <p:grpSpPr>
          <a:xfrm>
            <a:off x="8177539" y="3702429"/>
            <a:ext cx="1045449" cy="491984"/>
            <a:chOff x="7455493" y="4693242"/>
            <a:chExt cx="1045449" cy="491984"/>
          </a:xfrm>
        </p:grpSpPr>
        <p:sp>
          <p:nvSpPr>
            <p:cNvPr id="29" name="TextBox 28">
              <a:extLst>
                <a:ext uri="{FF2B5EF4-FFF2-40B4-BE49-F238E27FC236}">
                  <a16:creationId xmlns:a16="http://schemas.microsoft.com/office/drawing/2014/main" id="{0401B46F-589D-4471-B642-3A292F20DD11}"/>
                </a:ext>
              </a:extLst>
            </p:cNvPr>
            <p:cNvSpPr txBox="1"/>
            <p:nvPr/>
          </p:nvSpPr>
          <p:spPr>
            <a:xfrm>
              <a:off x="7831960" y="4715653"/>
              <a:ext cx="292518" cy="461665"/>
            </a:xfrm>
            <a:prstGeom prst="rect">
              <a:avLst/>
            </a:prstGeom>
            <a:noFill/>
          </p:spPr>
          <p:txBody>
            <a:bodyPr rtlCol="0" wrap="square">
              <a:spAutoFit/>
            </a:bodyPr>
            <a:lstStyle/>
            <a:p txid="8576d41fabdbdfc5c149911cf536b4be">
              <a:pPr algn="ctr">
                <a:buClr>
                  <a:srgbClr val="008CCF"/>
                </a:buClr>
              </a:pPr>
              <a:r>
                <a:rPr dirty="0" lang="en-US" sz="2400">
                  <a:solidFill>
                    <a:schemeClr val="accent3"/>
                  </a:solidFill>
                  <a:latin typeface="+mj-lt"/>
                </a:rPr>
                <a:t>/</a:t>
              </a:r>
            </a:p>
          </p:txBody>
        </p:sp>
        <p:sp>
          <p:nvSpPr>
            <p:cNvPr id="30" name="Freeform: Shape 29">
              <a:extLst>
                <a:ext uri="{FF2B5EF4-FFF2-40B4-BE49-F238E27FC236}">
                  <a16:creationId xmlns:a16="http://schemas.microsoft.com/office/drawing/2014/main" id="{11B4093D-B01A-400A-8925-2E07F27A6D14}"/>
                </a:ext>
              </a:extLst>
            </p:cNvPr>
            <p:cNvSpPr/>
            <p:nvPr/>
          </p:nvSpPr>
          <p:spPr>
            <a:xfrm>
              <a:off x="8065049" y="4799981"/>
              <a:ext cx="435893" cy="385245"/>
            </a:xfrm>
            <a:custGeom>
              <a:avLst/>
              <a:gdLst>
                <a:gd fmla="*/ 281559 w 288321" name="connsiteX0"/>
                <a:gd fmla="*/ 97010 h 254820" name="connsiteY0"/>
                <a:gd fmla="*/ 269748 w 288321" name="connsiteX1"/>
                <a:gd fmla="*/ 73512 h 254820" name="connsiteY1"/>
                <a:gd fmla="*/ 271434 w 288321" name="connsiteX2"/>
                <a:gd fmla="*/ 64673 h 254820" name="connsiteY2"/>
                <a:gd fmla="*/ 263185 w 288321" name="connsiteX3"/>
                <a:gd fmla="*/ 43375 h 254820" name="connsiteY3"/>
                <a:gd fmla="*/ 253908 w 288321" name="connsiteX4"/>
                <a:gd fmla="*/ 36707 h 254820" name="connsiteY4"/>
                <a:gd fmla="*/ 254594 w 288321" name="connsiteX5"/>
                <a:gd fmla="*/ 27278 h 254820" name="connsiteY5"/>
                <a:gd fmla="*/ 224342 w 288321" name="connsiteX6"/>
                <a:gd fmla="*/ 65 h 254820" name="connsiteY6"/>
                <a:gd fmla="*/ 164392 w 288321" name="connsiteX7"/>
                <a:gd fmla="*/ 65 h 254820" name="connsiteY7"/>
                <a:gd fmla="*/ 111166 w 288321" name="connsiteX8"/>
                <a:gd fmla="*/ 18696 h 254820" name="connsiteY8"/>
                <a:gd fmla="*/ 93716 w 288321" name="connsiteX9"/>
                <a:gd fmla="*/ 27001 h 254820" name="connsiteY9"/>
                <a:gd fmla="*/ 81991 w 288321" name="connsiteX10"/>
                <a:gd fmla="*/ 27001 h 254820" name="connsiteY10"/>
                <a:gd fmla="*/ 60007 w 288321" name="connsiteX11"/>
                <a:gd fmla="*/ 10275 h 254820" name="connsiteY11"/>
                <a:gd fmla="*/ 0 w 288321" name="connsiteX12"/>
                <a:gd fmla="*/ 10275 h 254820" name="connsiteY12"/>
                <a:gd fmla="*/ 0 w 288321" name="connsiteX13"/>
                <a:gd fmla="*/ 170591 h 254820" name="connsiteY13"/>
                <a:gd fmla="*/ 60103 w 288321" name="connsiteX14"/>
                <a:gd fmla="*/ 170591 h 254820" name="connsiteY14"/>
                <a:gd fmla="*/ 82105 w 288321" name="connsiteX15"/>
                <a:gd fmla="*/ 153836 h 254820" name="connsiteY15"/>
                <a:gd fmla="*/ 85411 w 288321" name="connsiteX16"/>
                <a:gd fmla="*/ 153836 h 254820" name="connsiteY16"/>
                <a:gd fmla="*/ 96841 w 288321" name="connsiteX17"/>
                <a:gd fmla="*/ 157084 h 254820" name="connsiteY17"/>
                <a:gd fmla="*/ 144732 w 288321" name="connsiteX18"/>
                <a:gd fmla="*/ 225140 h 254820" name="connsiteY18"/>
                <a:gd fmla="*/ 174488 w 288321" name="connsiteX19"/>
                <a:gd fmla="*/ 254820 h 254820" name="connsiteY19"/>
                <a:gd fmla="*/ 174536 w 288321" name="connsiteX20"/>
                <a:gd fmla="*/ 254820 h 254820" name="connsiteY20"/>
                <a:gd fmla="*/ 177394 w 288321" name="connsiteX21"/>
                <a:gd fmla="*/ 254677 h 254820" name="connsiteY21"/>
                <a:gd fmla="*/ 204197 w 288321" name="connsiteX22"/>
                <a:gd fmla="*/ 223740 h 254820" name="connsiteY22"/>
                <a:gd fmla="*/ 195272 w 288321" name="connsiteX23"/>
                <a:gd fmla="*/ 163733 h 254820" name="connsiteY23"/>
                <a:gd fmla="*/ 194243 w 288321" name="connsiteX24"/>
                <a:gd fmla="*/ 160875 h 254820" name="connsiteY24"/>
                <a:gd fmla="*/ 194672 w 288321" name="connsiteX25"/>
                <a:gd fmla="*/ 160570 h 254820" name="connsiteY25"/>
                <a:gd fmla="*/ 258699 w 288321" name="connsiteX26"/>
                <a:gd fmla="*/ 160570 h 254820" name="connsiteY26"/>
                <a:gd fmla="*/ 288322 w 288321" name="connsiteX27"/>
                <a:gd fmla="*/ 130720 h 254820" name="connsiteY27"/>
                <a:gd fmla="*/ 288322 w 288321" name="connsiteX28"/>
                <a:gd fmla="*/ 130681 h 254820" name="connsiteY28"/>
                <a:gd fmla="*/ 279083 w 288321" name="connsiteX29"/>
                <a:gd fmla="*/ 109088 h 254820" name="connsiteY29"/>
                <a:gd fmla="*/ 281559 w 288321" name="connsiteX30"/>
                <a:gd fmla="*/ 97010 h 254820" name="connsiteY30"/>
                <a:gd fmla="*/ 63903 w 288321" name="connsiteX31"/>
                <a:gd fmla="*/ 148493 h 254820" name="connsiteY31"/>
                <a:gd fmla="*/ 60093 w 288321" name="connsiteX32"/>
                <a:gd fmla="*/ 151541 h 254820" name="connsiteY32"/>
                <a:gd fmla="*/ 19050 w 288321" name="connsiteX33"/>
                <a:gd fmla="*/ 151541 h 254820" name="connsiteY33"/>
                <a:gd fmla="*/ 19050 w 288321" name="connsiteX34"/>
                <a:gd fmla="*/ 29325 h 254820" name="connsiteY34"/>
                <a:gd fmla="*/ 60007 w 288321" name="connsiteX35"/>
                <a:gd fmla="*/ 29325 h 254820" name="connsiteY35"/>
                <a:gd fmla="*/ 63913 w 288321" name="connsiteX36"/>
                <a:gd fmla="*/ 33221 h 254820" name="connsiteY36"/>
                <a:gd fmla="*/ 266157 w 288321" name="connsiteX37"/>
                <a:gd fmla="*/ 138396 h 254820" name="connsiteY37"/>
                <a:gd fmla="*/ 258699 w 288321" name="connsiteX38"/>
                <a:gd fmla="*/ 141549 h 254820" name="connsiteY38"/>
                <a:gd fmla="*/ 194681 w 288321" name="connsiteX39"/>
                <a:gd fmla="*/ 141549 h 254820" name="connsiteY39"/>
                <a:gd fmla="*/ 175079 w 288321" name="connsiteX40"/>
                <a:gd fmla="*/ 160380 h 254820" name="connsiteY40"/>
                <a:gd fmla="*/ 175079 w 288321" name="connsiteX41"/>
                <a:gd fmla="*/ 161475 h 254820" name="connsiteY41"/>
                <a:gd fmla="*/ 177336 w 288321" name="connsiteX42"/>
                <a:gd fmla="*/ 170153 h 254820" name="connsiteY42"/>
                <a:gd fmla="*/ 185156 w 288321" name="connsiteX43"/>
                <a:gd fmla="*/ 223836 h 254820" name="connsiteY43"/>
                <a:gd fmla="*/ 175574 w 288321" name="connsiteX44"/>
                <a:gd fmla="*/ 235770 h 254820" name="connsiteY44"/>
                <a:gd fmla="*/ 167326 w 288321" name="connsiteX45"/>
                <a:gd fmla="*/ 233056 h 254820" name="connsiteY45"/>
                <a:gd fmla="*/ 163820 w 288321" name="connsiteX46"/>
                <a:gd fmla="*/ 225169 h 254820" name="connsiteY46"/>
                <a:gd fmla="*/ 106842 w 288321" name="connsiteX47"/>
                <a:gd fmla="*/ 140873 h 254820" name="connsiteY47"/>
                <a:gd fmla="*/ 85401 w 288321" name="connsiteX48"/>
                <a:gd fmla="*/ 134815 h 254820" name="connsiteY48"/>
                <a:gd fmla="*/ 83048 w 288321" name="connsiteX49"/>
                <a:gd fmla="*/ 134815 h 254820" name="connsiteY49"/>
                <a:gd fmla="*/ 83048 w 288321" name="connsiteX50"/>
                <a:gd fmla="*/ 46080 h 254820" name="connsiteY50"/>
                <a:gd fmla="*/ 93716 w 288321" name="connsiteX51"/>
                <a:gd fmla="*/ 46080 h 254820" name="connsiteY51"/>
                <a:gd fmla="*/ 122882 w 288321" name="connsiteX52"/>
                <a:gd fmla="*/ 33697 h 254820" name="connsiteY52"/>
                <a:gd fmla="*/ 164392 w 288321" name="connsiteX53"/>
                <a:gd fmla="*/ 19096 h 254820" name="connsiteY53"/>
                <a:gd fmla="*/ 224342 w 288321" name="connsiteX54"/>
                <a:gd fmla="*/ 19096 h 254820" name="connsiteY54"/>
                <a:gd fmla="*/ 235601 w 288321" name="connsiteX55"/>
                <a:gd fmla="*/ 28735 h 254820" name="connsiteY55"/>
                <a:gd fmla="*/ 233105 w 288321" name="connsiteX56"/>
                <a:gd fmla="*/ 36355 h 254820" name="connsiteY56"/>
                <a:gd fmla="*/ 231324 w 288321" name="connsiteX57"/>
                <a:gd fmla="*/ 46775 h 254820" name="connsiteY57"/>
                <a:gd fmla="*/ 240563 w 288321" name="connsiteX58"/>
                <a:gd fmla="*/ 52719 h 254820" name="connsiteY58"/>
                <a:gd fmla="*/ 249450 w 288321" name="connsiteX59"/>
                <a:gd fmla="*/ 56529 h 254820" name="connsiteY59"/>
                <a:gd fmla="*/ 249574 w 288321" name="connsiteX60"/>
                <a:gd fmla="*/ 70616 h 254820" name="connsiteY60"/>
                <a:gd fmla="*/ 249394 w 288321" name="connsiteX61"/>
                <a:gd fmla="*/ 84086 h 254820" name="connsiteY61"/>
                <a:gd fmla="*/ 254165 w 288321" name="connsiteX62"/>
                <a:gd fmla="*/ 86742 h 254820" name="connsiteY62"/>
                <a:gd fmla="*/ 262509 w 288321" name="connsiteX63"/>
                <a:gd fmla="*/ 96962 h 254820" name="connsiteY63"/>
                <a:gd fmla="*/ 259166 w 288321" name="connsiteX64"/>
                <a:gd fmla="*/ 104821 h 254820" name="connsiteY64"/>
                <a:gd fmla="*/ 258648 w 288321" name="connsiteX65"/>
                <a:gd fmla="*/ 118281 h 254820" name="connsiteY65"/>
                <a:gd fmla="*/ 262528 w 288321" name="connsiteX66"/>
                <a:gd fmla="*/ 120813 h 254820" name="connsiteY66"/>
                <a:gd fmla="*/ 269272 w 288321" name="connsiteX67"/>
                <a:gd fmla="*/ 130748 h 254820" name="connsiteY67"/>
                <a:gd fmla="*/ 266157 w 288321" name="connsiteX68"/>
                <a:gd fmla="*/ 138396 h 254820"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20" w="288321">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cap="flat" w="952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334674A6-D620-4398-B362-45BBFEF89B2E}"/>
                </a:ext>
              </a:extLst>
            </p:cNvPr>
            <p:cNvSpPr/>
            <p:nvPr/>
          </p:nvSpPr>
          <p:spPr>
            <a:xfrm flipH="1">
              <a:off x="7455493" y="4693242"/>
              <a:ext cx="435896" cy="385233"/>
            </a:xfrm>
            <a:custGeom>
              <a:avLst/>
              <a:gdLst>
                <a:gd fmla="*/ 279683 w 288323" name="connsiteX0"/>
                <a:gd fmla="*/ 103025 h 254812" name="connsiteY0"/>
                <a:gd fmla="*/ 258728 w 288323" name="connsiteX1"/>
                <a:gd fmla="*/ 94233 h 254812" name="connsiteY1"/>
                <a:gd fmla="*/ 194681 w 288323" name="connsiteX2"/>
                <a:gd fmla="*/ 94233 h 254812" name="connsiteY2"/>
                <a:gd fmla="*/ 194262 w 288323" name="connsiteX3"/>
                <a:gd fmla="*/ 93957 h 254812" name="connsiteY3"/>
                <a:gd fmla="*/ 195282 w 288323" name="connsiteX4"/>
                <a:gd fmla="*/ 91100 h 254812" name="connsiteY4"/>
                <a:gd fmla="*/ 204206 w 288323" name="connsiteX5"/>
                <a:gd fmla="*/ 31092 h 254812" name="connsiteY5"/>
                <a:gd fmla="*/ 177403 w 288323" name="connsiteX6"/>
                <a:gd fmla="*/ 145 h 254812" name="connsiteY6"/>
                <a:gd fmla="*/ 144913 w 288323" name="connsiteX7"/>
                <a:gd fmla="*/ 26806 h 254812" name="connsiteY7"/>
                <a:gd fmla="*/ 144770 w 288323" name="connsiteX8"/>
                <a:gd fmla="*/ 29673 h 254812" name="connsiteY8"/>
                <a:gd fmla="*/ 96888 w 288323" name="connsiteX9"/>
                <a:gd fmla="*/ 97739 h 254812" name="connsiteY9"/>
                <a:gd fmla="*/ 85401 w 288323" name="connsiteX10"/>
                <a:gd fmla="*/ 100968 h 254812" name="connsiteY10"/>
                <a:gd fmla="*/ 82096 w 288323" name="connsiteX11"/>
                <a:gd fmla="*/ 100968 h 254812" name="connsiteY11"/>
                <a:gd fmla="*/ 60093 w 288323" name="connsiteX12"/>
                <a:gd fmla="*/ 84223 h 254812" name="connsiteY12"/>
                <a:gd fmla="*/ 0 w 288323" name="connsiteX13"/>
                <a:gd fmla="*/ 84223 h 254812" name="connsiteY13"/>
                <a:gd fmla="*/ 0 w 288323" name="connsiteX14"/>
                <a:gd fmla="*/ 244566 h 254812" name="connsiteY14"/>
                <a:gd fmla="*/ 60007 w 288323" name="connsiteX15"/>
                <a:gd fmla="*/ 244566 h 254812" name="connsiteY15"/>
                <a:gd fmla="*/ 82010 w 288323" name="connsiteX16"/>
                <a:gd fmla="*/ 227802 h 254812" name="connsiteY16"/>
                <a:gd fmla="*/ 93726 w 288323" name="connsiteX17"/>
                <a:gd fmla="*/ 227802 h 254812" name="connsiteY17"/>
                <a:gd fmla="*/ 111176 w 288323" name="connsiteX18"/>
                <a:gd fmla="*/ 236108 h 254812" name="connsiteY18"/>
                <a:gd fmla="*/ 164392 w 288323" name="connsiteX19"/>
                <a:gd fmla="*/ 254749 h 254812" name="connsiteY19"/>
                <a:gd fmla="*/ 224342 w 288323" name="connsiteX20"/>
                <a:gd fmla="*/ 254749 h 254812" name="connsiteY20"/>
                <a:gd fmla="*/ 254594 w 288323" name="connsiteX21"/>
                <a:gd fmla="*/ 227536 h 254812" name="connsiteY21"/>
                <a:gd fmla="*/ 253908 w 288323" name="connsiteX22"/>
                <a:gd fmla="*/ 218125 h 254812" name="connsiteY22"/>
                <a:gd fmla="*/ 263195 w 288323" name="connsiteX23"/>
                <a:gd fmla="*/ 211458 h 254812" name="connsiteY23"/>
                <a:gd fmla="*/ 271434 w 288323" name="connsiteX24"/>
                <a:gd fmla="*/ 190179 h 254812" name="connsiteY24"/>
                <a:gd fmla="*/ 269748 w 288323" name="connsiteX25"/>
                <a:gd fmla="*/ 181330 h 254812" name="connsiteY25"/>
                <a:gd fmla="*/ 281559 w 288323" name="connsiteX26"/>
                <a:gd fmla="*/ 157832 h 254812" name="connsiteY26"/>
                <a:gd fmla="*/ 279035 w 288323" name="connsiteX27"/>
                <a:gd fmla="*/ 145773 h 254812" name="connsiteY27"/>
                <a:gd fmla="*/ 280041 w 288323" name="connsiteX28"/>
                <a:gd fmla="*/ 103394 h 254812" name="connsiteY28"/>
                <a:gd fmla="*/ 279683 w 288323" name="connsiteX29"/>
                <a:gd fmla="*/ 103025 h 254812" name="connsiteY29"/>
                <a:gd fmla="*/ 63903 w 288323" name="connsiteX30"/>
                <a:gd fmla="*/ 221611 h 254812" name="connsiteY30"/>
                <a:gd fmla="*/ 59998 w 288323" name="connsiteX31"/>
                <a:gd fmla="*/ 225516 h 254812" name="connsiteY31"/>
                <a:gd fmla="*/ 19050 w 288323" name="connsiteX32"/>
                <a:gd fmla="*/ 225516 h 254812" name="connsiteY32"/>
                <a:gd fmla="*/ 19050 w 288323" name="connsiteX33"/>
                <a:gd fmla="*/ 103301 h 254812" name="connsiteY33"/>
                <a:gd fmla="*/ 60103 w 288323" name="connsiteX34"/>
                <a:gd fmla="*/ 103301 h 254812" name="connsiteY34"/>
                <a:gd fmla="*/ 63913 w 288323" name="connsiteX35"/>
                <a:gd fmla="*/ 106349 h 254812" name="connsiteY35"/>
                <a:gd fmla="*/ 262538 w 288323" name="connsiteX36"/>
                <a:gd fmla="*/ 133981 h 254812" name="connsiteY36"/>
                <a:gd fmla="*/ 256634 w 288323" name="connsiteX37"/>
                <a:gd fmla="*/ 146089 h 254812" name="connsiteY37"/>
                <a:gd fmla="*/ 259166 w 288323" name="connsiteX38"/>
                <a:gd fmla="*/ 149974 h 254812" name="connsiteY38"/>
                <a:gd fmla="*/ 262509 w 288323" name="connsiteX39"/>
                <a:gd fmla="*/ 157841 h 254812" name="connsiteY39"/>
                <a:gd fmla="*/ 254165 w 288323" name="connsiteX40"/>
                <a:gd fmla="*/ 168052 h 254812" name="connsiteY40"/>
                <a:gd fmla="*/ 246908 w 288323" name="connsiteX41"/>
                <a:gd fmla="*/ 179400 h 254812" name="connsiteY41"/>
                <a:gd fmla="*/ 249574 w 288323" name="connsiteX42"/>
                <a:gd fmla="*/ 184187 h 254812" name="connsiteY42"/>
                <a:gd fmla="*/ 252432 w 288323" name="connsiteX43"/>
                <a:gd fmla="*/ 190960 h 254812" name="connsiteY43"/>
                <a:gd fmla="*/ 249479 w 288323" name="connsiteX44"/>
                <a:gd fmla="*/ 198265 h 254812" name="connsiteY44"/>
                <a:gd fmla="*/ 239763 w 288323" name="connsiteX45"/>
                <a:gd fmla="*/ 202075 h 254812" name="connsiteY45"/>
                <a:gd fmla="*/ 230220 w 288323" name="connsiteX46"/>
                <a:gd fmla="*/ 211582 h 254812" name="connsiteY46"/>
                <a:gd fmla="*/ 233096 w 288323" name="connsiteX47"/>
                <a:gd fmla="*/ 218420 h 254812" name="connsiteY47"/>
                <a:gd fmla="*/ 235601 w 288323" name="connsiteX48"/>
                <a:gd fmla="*/ 226040 h 254812" name="connsiteY48"/>
                <a:gd fmla="*/ 224342 w 288323" name="connsiteX49"/>
                <a:gd fmla="*/ 235699 h 254812" name="connsiteY49"/>
                <a:gd fmla="*/ 164392 w 288323" name="connsiteX50"/>
                <a:gd fmla="*/ 235699 h 254812" name="connsiteY50"/>
                <a:gd fmla="*/ 122873 w 288323" name="connsiteX51"/>
                <a:gd fmla="*/ 221097 h 254812" name="connsiteY51"/>
                <a:gd fmla="*/ 93716 w 288323" name="connsiteX52"/>
                <a:gd fmla="*/ 208714 h 254812" name="connsiteY52"/>
                <a:gd fmla="*/ 83048 w 288323" name="connsiteX53"/>
                <a:gd fmla="*/ 208714 h 254812" name="connsiteY53"/>
                <a:gd fmla="*/ 83048 w 288323" name="connsiteX54"/>
                <a:gd fmla="*/ 120037 h 254812" name="connsiteY54"/>
                <a:gd fmla="*/ 85401 w 288323" name="connsiteX55"/>
                <a:gd fmla="*/ 120037 h 254812" name="connsiteY55"/>
                <a:gd fmla="*/ 106842 w 288323" name="connsiteX56"/>
                <a:gd fmla="*/ 113998 h 254812" name="connsiteY56"/>
                <a:gd fmla="*/ 163820 w 288323" name="connsiteX57"/>
                <a:gd fmla="*/ 29692 h 254812" name="connsiteY57"/>
                <a:gd fmla="*/ 167316 w 288323" name="connsiteX58"/>
                <a:gd fmla="*/ 21815 h 254812" name="connsiteY58"/>
                <a:gd fmla="*/ 175574 w 288323" name="connsiteX59"/>
                <a:gd fmla="*/ 19091 h 254812" name="connsiteY59"/>
                <a:gd fmla="*/ 185156 w 288323" name="connsiteX60"/>
                <a:gd fmla="*/ 31006 h 254812" name="connsiteY60"/>
                <a:gd fmla="*/ 177336 w 288323" name="connsiteX61"/>
                <a:gd fmla="*/ 84689 h 254812" name="connsiteY61"/>
                <a:gd fmla="*/ 175079 w 288323" name="connsiteX62"/>
                <a:gd fmla="*/ 93367 h 254812" name="connsiteY62"/>
                <a:gd fmla="*/ 175079 w 288323" name="connsiteX63"/>
                <a:gd fmla="*/ 94462 h 254812" name="connsiteY63"/>
                <a:gd fmla="*/ 194681 w 288323" name="connsiteX64"/>
                <a:gd fmla="*/ 113283 h 254812" name="connsiteY64"/>
                <a:gd fmla="*/ 258699 w 288323" name="connsiteX65"/>
                <a:gd fmla="*/ 113283 h 254812" name="connsiteY65"/>
                <a:gd fmla="*/ 266157 w 288323" name="connsiteX66"/>
                <a:gd fmla="*/ 116436 h 254812" name="connsiteY66"/>
                <a:gd fmla="*/ 269272 w 288323" name="connsiteX67"/>
                <a:gd fmla="*/ 124132 h 254812" name="connsiteY67"/>
                <a:gd fmla="*/ 262538 w 288323" name="connsiteX68"/>
                <a:gd fmla="*/ 133972 h 25481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12" w="288323">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cap="flat" w="9525">
              <a:noFill/>
              <a:prstDash val="solid"/>
              <a:miter/>
            </a:ln>
          </p:spPr>
          <p:txBody>
            <a:bodyPr anchor="ctr" rtlCol="0"/>
            <a:lstStyle/>
            <a:p>
              <a:endParaRPr dirty="0" lang="en-US"/>
            </a:p>
          </p:txBody>
        </p:sp>
      </p:grpSp>
      <p:sp>
        <p:nvSpPr>
          <p:cNvPr id="4" name="TextBox 3">
            <a:extLst>
              <a:ext uri="{FF2B5EF4-FFF2-40B4-BE49-F238E27FC236}">
                <a16:creationId xmlns:a16="http://schemas.microsoft.com/office/drawing/2014/main" id="{69981135-6365-4C3F-A505-0960495339F9}"/>
              </a:ext>
            </a:extLst>
          </p:cNvPr>
          <p:cNvSpPr txBox="1"/>
          <p:nvPr/>
        </p:nvSpPr>
        <p:spPr>
          <a:xfrm>
            <a:off x="5892916" y="4455515"/>
            <a:ext cx="5003684" cy="830997"/>
          </a:xfrm>
          <a:prstGeom prst="rect">
            <a:avLst/>
          </a:prstGeom>
          <a:noFill/>
        </p:spPr>
        <p:txBody>
          <a:bodyPr rtlCol="0" wrap="square">
            <a:spAutoFit/>
          </a:bodyPr>
          <a:lstStyle/>
          <a:p txid="825558ff0be89af4425d0bd9339c38c8">
            <a:pPr algn="l">
              <a:buClr>
                <a:srgbClr val="008CCF"/>
              </a:buClr>
            </a:pPr>
            <a:r>
              <a:rPr dirty="0" lang="en-US" sz="2400"/>
              <a:t>S'assurer que les données répondent à des expressions logiques prédéfinies</a:t>
            </a:r>
          </a:p>
        </p:txBody>
      </p:sp>
      <p:sp>
        <p:nvSpPr>
          <p:cNvPr id="32" name="TextBox 31">
            <a:extLst>
              <a:ext uri="{FF2B5EF4-FFF2-40B4-BE49-F238E27FC236}">
                <a16:creationId xmlns:a16="http://schemas.microsoft.com/office/drawing/2014/main" id="{CD60FCCE-5CFF-447F-98AB-DD0844BDBDF4}"/>
              </a:ext>
            </a:extLst>
          </p:cNvPr>
          <p:cNvSpPr txBox="1"/>
          <p:nvPr/>
        </p:nvSpPr>
        <p:spPr>
          <a:xfrm>
            <a:off x="5891403" y="5376300"/>
            <a:ext cx="5003684" cy="830997"/>
          </a:xfrm>
          <a:prstGeom prst="rect">
            <a:avLst/>
          </a:prstGeom>
          <a:noFill/>
        </p:spPr>
        <p:txBody>
          <a:bodyPr rtlCol="0" wrap="square">
            <a:spAutoFit/>
          </a:bodyPr>
          <a:lstStyle/>
          <a:p txid="23ce171e9d278279180708f82874421a">
            <a:pPr algn="l">
              <a:buClr>
                <a:srgbClr val="008CCF"/>
              </a:buClr>
            </a:pPr>
            <a:r>
              <a:rPr dirty="0" lang="en-US" sz="2400"/>
              <a:t>Contribue à l'analyse de complétude et de respect des délais</a:t>
            </a:r>
          </a:p>
        </p:txBody>
      </p:sp>
    </p:spTree>
    <p:custDataLst>
      <p:tags r:id="rId1"/>
    </p:custDataLst>
    <p:extLst>
      <p:ext uri="{BB962C8B-B14F-4D97-AF65-F5344CB8AC3E}">
        <p14:creationId xmlns:p14="http://schemas.microsoft.com/office/powerpoint/2010/main" val="81434064"/>
      </p:ext>
    </p:extLst>
  </p:cSld>
  <p:clrMapOvr>
    <a:masterClrMapping/>
  </p:clrMapOvr>
  <p:transition advTm="3069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6"/>
                                        </p:tgtEl>
                                        <p:attrNameLst>
                                          <p:attrName>style.visibility</p:attrName>
                                        </p:attrNameLst>
                                      </p:cBhvr>
                                      <p:to>
                                        <p:strVal val="visible"/>
                                      </p:to>
                                    </p:set>
                                    <p:animEffect filter="fade" transition="in">
                                      <p:cBhvr>
                                        <p:cTn dur="500" id="16"/>
                                        <p:tgtEl>
                                          <p:spTgt spid="16"/>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2"/>
                                        </p:tgtEl>
                                        <p:attrNameLst>
                                          <p:attrName>style.visibility</p:attrName>
                                        </p:attrNameLst>
                                      </p:cBhvr>
                                      <p:to>
                                        <p:strVal val="visible"/>
                                      </p:to>
                                    </p:set>
                                    <p:animEffect filter="fade" transition="in">
                                      <p:cBhvr>
                                        <p:cTn dur="500" id="21"/>
                                        <p:tgtEl>
                                          <p:spTgt spid="12"/>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7"/>
                                        </p:tgtEl>
                                        <p:attrNameLst>
                                          <p:attrName>style.visibility</p:attrName>
                                        </p:attrNameLst>
                                      </p:cBhvr>
                                      <p:to>
                                        <p:strVal val="visible"/>
                                      </p:to>
                                    </p:set>
                                    <p:animEffect filter="fade" transition="in">
                                      <p:cBhvr>
                                        <p:cTn dur="500" id="26"/>
                                        <p:tgtEl>
                                          <p:spTgt spid="17"/>
                                        </p:tgtEl>
                                      </p:cBhvr>
                                    </p:animEffect>
                                  </p:childTnLst>
                                </p:cTn>
                              </p:par>
                              <p:par>
                                <p:cTn fill="hold" id="27" nodeType="withEffect" presetClass="entr" presetID="10" presetSubtype="0">
                                  <p:stCondLst>
                                    <p:cond delay="0"/>
                                  </p:stCondLst>
                                  <p:childTnLst>
                                    <p:set>
                                      <p:cBhvr>
                                        <p:cTn dur="1" fill="hold" id="28">
                                          <p:stCondLst>
                                            <p:cond delay="0"/>
                                          </p:stCondLst>
                                        </p:cTn>
                                        <p:tgtEl>
                                          <p:spTgt spid="18"/>
                                        </p:tgtEl>
                                        <p:attrNameLst>
                                          <p:attrName>style.visibility</p:attrName>
                                        </p:attrNameLst>
                                      </p:cBhvr>
                                      <p:to>
                                        <p:strVal val="visible"/>
                                      </p:to>
                                    </p:set>
                                    <p:animEffect filter="fade" transition="in">
                                      <p:cBhvr>
                                        <p:cTn dur="500" id="29"/>
                                        <p:tgtEl>
                                          <p:spTgt spid="18"/>
                                        </p:tgtEl>
                                      </p:cBhvr>
                                    </p:animEffect>
                                  </p:childTnLst>
                                </p:cTn>
                              </p:par>
                              <p:par>
                                <p:cTn fill="hold" id="30" nodeType="withEffect" presetClass="entr" presetID="10" presetSubtype="0">
                                  <p:stCondLst>
                                    <p:cond delay="0"/>
                                  </p:stCondLst>
                                  <p:childTnLst>
                                    <p:set>
                                      <p:cBhvr>
                                        <p:cTn dur="1" fill="hold" id="31">
                                          <p:stCondLst>
                                            <p:cond delay="0"/>
                                          </p:stCondLst>
                                        </p:cTn>
                                        <p:tgtEl>
                                          <p:spTgt spid="21"/>
                                        </p:tgtEl>
                                        <p:attrNameLst>
                                          <p:attrName>style.visibility</p:attrName>
                                        </p:attrNameLst>
                                      </p:cBhvr>
                                      <p:to>
                                        <p:strVal val="visible"/>
                                      </p:to>
                                    </p:set>
                                    <p:animEffect filter="fade" transition="in">
                                      <p:cBhvr>
                                        <p:cTn dur="500" id="32"/>
                                        <p:tgtEl>
                                          <p:spTgt spid="21"/>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22"/>
                                        </p:tgtEl>
                                        <p:attrNameLst>
                                          <p:attrName>style.visibility</p:attrName>
                                        </p:attrNameLst>
                                      </p:cBhvr>
                                      <p:to>
                                        <p:strVal val="visible"/>
                                      </p:to>
                                    </p:set>
                                    <p:animEffect filter="fade" transition="in">
                                      <p:cBhvr>
                                        <p:cTn dur="500" id="35"/>
                                        <p:tgtEl>
                                          <p:spTgt spid="22"/>
                                        </p:tgtEl>
                                      </p:cBhvr>
                                    </p:animEffect>
                                  </p:childTnLst>
                                </p:cTn>
                              </p:par>
                              <p:par>
                                <p:cTn fill="hold" id="36" nodeType="with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3"/>
                                        </p:tgtEl>
                                        <p:attrNameLst>
                                          <p:attrName>style.visibility</p:attrName>
                                        </p:attrNameLst>
                                      </p:cBhvr>
                                      <p:to>
                                        <p:strVal val="visible"/>
                                      </p:to>
                                    </p:set>
                                    <p:animEffect filter="fade" transition="in">
                                      <p:cBhvr>
                                        <p:cTn dur="500" id="43"/>
                                        <p:tgtEl>
                                          <p:spTgt spid="13"/>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4"/>
                                        </p:tgtEl>
                                        <p:attrNameLst>
                                          <p:attrName>style.visibility</p:attrName>
                                        </p:attrNameLst>
                                      </p:cBhvr>
                                      <p:to>
                                        <p:strVal val="visible"/>
                                      </p:to>
                                    </p:set>
                                    <p:animEffect filter="fade" transition="in">
                                      <p:cBhvr>
                                        <p:cTn dur="500" id="48"/>
                                        <p:tgtEl>
                                          <p:spTgt spid="4"/>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32"/>
                                        </p:tgtEl>
                                        <p:attrNameLst>
                                          <p:attrName>style.visibility</p:attrName>
                                        </p:attrNameLst>
                                      </p:cBhvr>
                                      <p:to>
                                        <p:strVal val="visible"/>
                                      </p:to>
                                    </p:set>
                                    <p:animEffect filter="fade" transition="in">
                                      <p:cBhvr>
                                        <p:cTn dur="500" id="58"/>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P animBg="1" grpId="0" spid="12"/>
      <p:bldP animBg="1" grpId="0" spid="13"/>
      <p:bldP animBg="1" grpId="0" spid="14"/>
      <p:bldP animBg="1" grpId="0" spid="15"/>
      <p:bldP animBg="1" grpId="0" spid="17"/>
      <p:bldP animBg="1" grpId="0" spid="22"/>
      <p:bldP grpId="0" spid="4"/>
      <p:bldP grpId="0" spid="32"/>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grpSp>
        <p:nvGrpSpPr>
          <p:cNvPr id="102" name="Group 101">
            <a:extLst>
              <a:ext uri="{FF2B5EF4-FFF2-40B4-BE49-F238E27FC236}">
                <a16:creationId xmlns:a16="http://schemas.microsoft.com/office/drawing/2014/main" id="{E04BB664-266D-4327-9D9F-F6DFDFCB1E25}"/>
              </a:ext>
            </a:extLst>
          </p:cNvPr>
          <p:cNvGrpSpPr/>
          <p:nvPr/>
        </p:nvGrpSpPr>
        <p:grpSpPr>
          <a:xfrm>
            <a:off x="3657891" y="3034615"/>
            <a:ext cx="1222610" cy="1222610"/>
            <a:chOff x="9201596" y="3949952"/>
            <a:chExt cx="1222610" cy="1222610"/>
          </a:xfrm>
        </p:grpSpPr>
        <p:sp>
          <p:nvSpPr>
            <p:cNvPr id="10" name="Freeform: Shape 9">
              <a:extLst>
                <a:ext uri="{FF2B5EF4-FFF2-40B4-BE49-F238E27FC236}">
                  <a16:creationId xmlns:a16="http://schemas.microsoft.com/office/drawing/2014/main" id="{DF0C4B7D-3F00-483C-BD1F-85E2DC78FD3E}"/>
                </a:ext>
              </a:extLst>
            </p:cNvPr>
            <p:cNvSpPr/>
            <p:nvPr/>
          </p:nvSpPr>
          <p:spPr>
            <a:xfrm>
              <a:off x="9201596" y="3949952"/>
              <a:ext cx="1222610" cy="1222610"/>
            </a:xfrm>
            <a:custGeom>
              <a:avLst/>
              <a:gdLst>
                <a:gd fmla="*/ 989088 w 989087" name="connsiteX0"/>
                <a:gd fmla="*/ 494544 h 989087" name="connsiteY0"/>
                <a:gd fmla="*/ 494544 w 989087" name="connsiteX1"/>
                <a:gd fmla="*/ 989088 h 989087" name="connsiteY1"/>
                <a:gd fmla="*/ 0 w 989087" name="connsiteX2"/>
                <a:gd fmla="*/ 494544 h 989087" name="connsiteY2"/>
                <a:gd fmla="*/ 494544 w 989087" name="connsiteX3"/>
                <a:gd fmla="*/ 0 h 989087" name="connsiteY3"/>
                <a:gd fmla="*/ 989088 w 989087" name="connsiteX4"/>
                <a:gd fmla="*/ 494544 h 98908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9087" w="989087">
                  <a:moveTo>
                    <a:pt x="989088" y="494544"/>
                  </a:moveTo>
                  <a:cubicBezTo>
                    <a:pt x="989088" y="767673"/>
                    <a:pt x="767673" y="989088"/>
                    <a:pt x="494544" y="989088"/>
                  </a:cubicBezTo>
                  <a:cubicBezTo>
                    <a:pt x="221415" y="989088"/>
                    <a:pt x="0" y="767673"/>
                    <a:pt x="0" y="494544"/>
                  </a:cubicBezTo>
                  <a:cubicBezTo>
                    <a:pt x="0" y="221415"/>
                    <a:pt x="221415" y="0"/>
                    <a:pt x="494544" y="0"/>
                  </a:cubicBezTo>
                  <a:cubicBezTo>
                    <a:pt x="767673" y="0"/>
                    <a:pt x="989088" y="221415"/>
                    <a:pt x="989088" y="494544"/>
                  </a:cubicBezTo>
                  <a:close/>
                </a:path>
              </a:pathLst>
            </a:custGeom>
            <a:solidFill>
              <a:srgbClr val="093371"/>
            </a:solidFill>
            <a:ln cap="flat" w="2064">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7ADABE6-3D47-4900-B8A3-6187DB9CFFF2}"/>
                </a:ext>
              </a:extLst>
            </p:cNvPr>
            <p:cNvSpPr/>
            <p:nvPr/>
          </p:nvSpPr>
          <p:spPr>
            <a:xfrm rot="18900000">
              <a:off x="9282741" y="4031125"/>
              <a:ext cx="1060235" cy="1060235"/>
            </a:xfrm>
            <a:custGeom>
              <a:avLst/>
              <a:gdLst>
                <a:gd fmla="*/ 857726 w 857726" name="connsiteX0"/>
                <a:gd fmla="*/ 428863 h 857726" name="connsiteY0"/>
                <a:gd fmla="*/ 428863 w 857726" name="connsiteX1"/>
                <a:gd fmla="*/ 857726 h 857726" name="connsiteY1"/>
                <a:gd fmla="*/ 0 w 857726" name="connsiteX2"/>
                <a:gd fmla="*/ 428863 h 857726" name="connsiteY2"/>
                <a:gd fmla="*/ 428863 w 857726" name="connsiteX3"/>
                <a:gd fmla="*/ 0 h 857726" name="connsiteY3"/>
                <a:gd fmla="*/ 857726 w 857726" name="connsiteX4"/>
                <a:gd fmla="*/ 428863 h 8577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57726" w="857726">
                  <a:moveTo>
                    <a:pt x="857726" y="428863"/>
                  </a:moveTo>
                  <a:cubicBezTo>
                    <a:pt x="857726" y="665718"/>
                    <a:pt x="665718" y="857726"/>
                    <a:pt x="428863" y="857726"/>
                  </a:cubicBezTo>
                  <a:cubicBezTo>
                    <a:pt x="192009" y="857726"/>
                    <a:pt x="0" y="665718"/>
                    <a:pt x="0" y="428863"/>
                  </a:cubicBezTo>
                  <a:cubicBezTo>
                    <a:pt x="0" y="192009"/>
                    <a:pt x="192009" y="0"/>
                    <a:pt x="428863" y="0"/>
                  </a:cubicBezTo>
                  <a:cubicBezTo>
                    <a:pt x="665718" y="0"/>
                    <a:pt x="857726" y="192009"/>
                    <a:pt x="857726" y="428863"/>
                  </a:cubicBezTo>
                  <a:close/>
                </a:path>
              </a:pathLst>
            </a:custGeom>
            <a:solidFill>
              <a:srgbClr val="FFFFFF"/>
            </a:solidFill>
            <a:ln cap="flat" w="2064">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4CFBA786-3EFE-4950-814F-EFF47E2E8580}"/>
                </a:ext>
              </a:extLst>
            </p:cNvPr>
            <p:cNvSpPr/>
            <p:nvPr/>
          </p:nvSpPr>
          <p:spPr>
            <a:xfrm>
              <a:off x="9422420" y="4161206"/>
              <a:ext cx="781329" cy="746325"/>
            </a:xfrm>
            <a:custGeom>
              <a:avLst/>
              <a:gdLst>
                <a:gd fmla="*/ 495525 w 632092" name="connsiteX0"/>
                <a:gd fmla="*/ 603750 h 603774" name="connsiteY0"/>
                <a:gd fmla="*/ 483508 w 632092" name="connsiteX1"/>
                <a:gd fmla="*/ 600850 h 603774" name="connsiteY1"/>
                <a:gd fmla="*/ 316105 w 632092" name="connsiteX2"/>
                <a:gd fmla="*/ 512797 h 603774" name="connsiteY2"/>
                <a:gd fmla="*/ 148702 w 632092" name="connsiteX3"/>
                <a:gd fmla="*/ 600850 h 603774" name="connsiteY3"/>
                <a:gd fmla="*/ 121354 w 632092" name="connsiteX4"/>
                <a:gd fmla="*/ 598778 h 603774" name="connsiteY4"/>
                <a:gd fmla="*/ 110995 w 632092" name="connsiteX5"/>
                <a:gd fmla="*/ 573502 h 603774" name="connsiteY5"/>
                <a:gd fmla="*/ 142901 w 632092" name="connsiteX6"/>
                <a:gd fmla="*/ 387038 h 603774" name="connsiteY6"/>
                <a:gd fmla="*/ 7818 w 632092" name="connsiteX7"/>
                <a:gd fmla="*/ 255063 h 603774" name="connsiteY7"/>
                <a:gd fmla="*/ 1188 w 632092" name="connsiteX8"/>
                <a:gd fmla="*/ 228543 h 603774" name="connsiteY8"/>
                <a:gd fmla="*/ 22113 w 632092" name="connsiteX9"/>
                <a:gd fmla="*/ 210933 h 603774" name="connsiteY9"/>
                <a:gd fmla="*/ 222666 w 632092" name="connsiteX10"/>
                <a:gd fmla="*/ 181720 h 603774" name="connsiteY10"/>
                <a:gd fmla="*/ 252086 w 632092" name="connsiteX11"/>
                <a:gd fmla="*/ 203681 h 603774" name="connsiteY11"/>
                <a:gd fmla="*/ 230124 w 632092" name="connsiteX12"/>
                <a:gd fmla="*/ 233101 h 603774" name="connsiteY12"/>
                <a:gd fmla="*/ 81368 w 632092" name="connsiteX13"/>
                <a:gd fmla="*/ 254648 h 603774" name="connsiteY13"/>
                <a:gd fmla="*/ 188895 w 632092" name="connsiteX14"/>
                <a:gd fmla="*/ 359482 h 603774" name="connsiteY14"/>
                <a:gd fmla="*/ 196354 w 632092" name="connsiteX15"/>
                <a:gd fmla="*/ 382480 h 603774" name="connsiteY15"/>
                <a:gd fmla="*/ 171078 w 632092" name="connsiteX16"/>
                <a:gd fmla="*/ 530615 h 603774" name="connsiteY16"/>
                <a:gd fmla="*/ 304088 w 632092" name="connsiteX17"/>
                <a:gd fmla="*/ 460794 h 603774" name="connsiteY17"/>
                <a:gd fmla="*/ 328122 w 632092" name="connsiteX18"/>
                <a:gd fmla="*/ 460794 h 603774" name="connsiteY18"/>
                <a:gd fmla="*/ 461133 w 632092" name="connsiteX19"/>
                <a:gd fmla="*/ 530615 h 603774" name="connsiteY19"/>
                <a:gd fmla="*/ 435649 w 632092" name="connsiteX20"/>
                <a:gd fmla="*/ 382480 h 603774" name="connsiteY20"/>
                <a:gd fmla="*/ 443108 w 632092" name="connsiteX21"/>
                <a:gd fmla="*/ 359482 h 603774" name="connsiteY21"/>
                <a:gd fmla="*/ 550635 w 632092" name="connsiteX22"/>
                <a:gd fmla="*/ 254648 h 603774" name="connsiteY22"/>
                <a:gd fmla="*/ 401878 w 632092" name="connsiteX23"/>
                <a:gd fmla="*/ 233101 h 603774" name="connsiteY23"/>
                <a:gd fmla="*/ 382403 w 632092" name="connsiteX24"/>
                <a:gd fmla="*/ 219013 h 603774" name="connsiteY24"/>
                <a:gd fmla="*/ 292693 w 632092" name="connsiteX25"/>
                <a:gd fmla="*/ 37314 h 603774" name="connsiteY25"/>
                <a:gd fmla="*/ 304503 w 632092" name="connsiteX26"/>
                <a:gd fmla="*/ 2715 h 603774" name="connsiteY26"/>
                <a:gd fmla="*/ 339102 w 632092" name="connsiteX27"/>
                <a:gd fmla="*/ 14524 h 603774" name="connsiteY27"/>
                <a:gd fmla="*/ 422804 w 632092" name="connsiteX28"/>
                <a:gd fmla="*/ 184206 h 603774" name="connsiteY28"/>
                <a:gd fmla="*/ 609889 w 632092" name="connsiteX29"/>
                <a:gd fmla="*/ 211347 h 603774" name="connsiteY29"/>
                <a:gd fmla="*/ 630815 w 632092" name="connsiteX30"/>
                <a:gd fmla="*/ 228958 h 603774" name="connsiteY30"/>
                <a:gd fmla="*/ 624185 w 632092" name="connsiteX31"/>
                <a:gd fmla="*/ 255477 h 603774" name="connsiteY31"/>
                <a:gd fmla="*/ 488688 w 632092" name="connsiteX32"/>
                <a:gd fmla="*/ 387452 h 603774" name="connsiteY32"/>
                <a:gd fmla="*/ 520594 w 632092" name="connsiteX33"/>
                <a:gd fmla="*/ 573916 h 603774" name="connsiteY33"/>
                <a:gd fmla="*/ 510235 w 632092" name="connsiteX34"/>
                <a:gd fmla="*/ 599192 h 603774" name="connsiteY34"/>
                <a:gd fmla="*/ 495525 w 632092" name="connsiteX35"/>
                <a:gd fmla="*/ 603750 h 603774"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603774" w="632092">
                  <a:moveTo>
                    <a:pt x="495525" y="603750"/>
                  </a:moveTo>
                  <a:cubicBezTo>
                    <a:pt x="491381" y="603750"/>
                    <a:pt x="487238" y="602714"/>
                    <a:pt x="483508" y="600850"/>
                  </a:cubicBezTo>
                  <a:lnTo>
                    <a:pt x="316105" y="512797"/>
                  </a:lnTo>
                  <a:lnTo>
                    <a:pt x="148702" y="600850"/>
                  </a:lnTo>
                  <a:cubicBezTo>
                    <a:pt x="140000" y="605408"/>
                    <a:pt x="129434" y="604579"/>
                    <a:pt x="121354" y="598778"/>
                  </a:cubicBezTo>
                  <a:cubicBezTo>
                    <a:pt x="113481" y="592977"/>
                    <a:pt x="109337" y="583239"/>
                    <a:pt x="110995" y="573502"/>
                  </a:cubicBezTo>
                  <a:lnTo>
                    <a:pt x="142901" y="387038"/>
                  </a:lnTo>
                  <a:lnTo>
                    <a:pt x="7818" y="255063"/>
                  </a:lnTo>
                  <a:cubicBezTo>
                    <a:pt x="774" y="248226"/>
                    <a:pt x="-1712" y="237866"/>
                    <a:pt x="1188" y="228543"/>
                  </a:cubicBezTo>
                  <a:cubicBezTo>
                    <a:pt x="4296" y="219220"/>
                    <a:pt x="12376" y="212383"/>
                    <a:pt x="22113" y="210933"/>
                  </a:cubicBezTo>
                  <a:lnTo>
                    <a:pt x="222666" y="181720"/>
                  </a:lnTo>
                  <a:cubicBezTo>
                    <a:pt x="236754" y="179648"/>
                    <a:pt x="250014" y="189386"/>
                    <a:pt x="252086" y="203681"/>
                  </a:cubicBezTo>
                  <a:cubicBezTo>
                    <a:pt x="254158" y="217770"/>
                    <a:pt x="244420" y="231029"/>
                    <a:pt x="230124" y="233101"/>
                  </a:cubicBezTo>
                  <a:lnTo>
                    <a:pt x="81368" y="254648"/>
                  </a:lnTo>
                  <a:lnTo>
                    <a:pt x="188895" y="359482"/>
                  </a:lnTo>
                  <a:cubicBezTo>
                    <a:pt x="194904" y="365491"/>
                    <a:pt x="197804" y="373985"/>
                    <a:pt x="196354" y="382480"/>
                  </a:cubicBezTo>
                  <a:lnTo>
                    <a:pt x="171078" y="530615"/>
                  </a:lnTo>
                  <a:lnTo>
                    <a:pt x="304088" y="460794"/>
                  </a:lnTo>
                  <a:cubicBezTo>
                    <a:pt x="311547" y="456858"/>
                    <a:pt x="320663" y="456858"/>
                    <a:pt x="328122" y="460794"/>
                  </a:cubicBezTo>
                  <a:lnTo>
                    <a:pt x="461133" y="530615"/>
                  </a:lnTo>
                  <a:lnTo>
                    <a:pt x="435649" y="382480"/>
                  </a:lnTo>
                  <a:cubicBezTo>
                    <a:pt x="434199" y="373985"/>
                    <a:pt x="436892" y="365491"/>
                    <a:pt x="443108" y="359482"/>
                  </a:cubicBezTo>
                  <a:lnTo>
                    <a:pt x="550635" y="254648"/>
                  </a:lnTo>
                  <a:lnTo>
                    <a:pt x="401878" y="233101"/>
                  </a:lnTo>
                  <a:cubicBezTo>
                    <a:pt x="393384" y="231858"/>
                    <a:pt x="386133" y="226679"/>
                    <a:pt x="382403" y="219013"/>
                  </a:cubicBezTo>
                  <a:lnTo>
                    <a:pt x="292693" y="37314"/>
                  </a:lnTo>
                  <a:cubicBezTo>
                    <a:pt x="286271" y="24469"/>
                    <a:pt x="291658" y="8930"/>
                    <a:pt x="304503" y="2715"/>
                  </a:cubicBezTo>
                  <a:cubicBezTo>
                    <a:pt x="317348" y="-3708"/>
                    <a:pt x="332887" y="1679"/>
                    <a:pt x="339102" y="14524"/>
                  </a:cubicBezTo>
                  <a:lnTo>
                    <a:pt x="422804" y="184206"/>
                  </a:lnTo>
                  <a:lnTo>
                    <a:pt x="609889" y="211347"/>
                  </a:lnTo>
                  <a:cubicBezTo>
                    <a:pt x="619627" y="212797"/>
                    <a:pt x="627707" y="219634"/>
                    <a:pt x="630815" y="228958"/>
                  </a:cubicBezTo>
                  <a:cubicBezTo>
                    <a:pt x="633923" y="238281"/>
                    <a:pt x="631229" y="248640"/>
                    <a:pt x="624185" y="255477"/>
                  </a:cubicBezTo>
                  <a:lnTo>
                    <a:pt x="488688" y="387452"/>
                  </a:lnTo>
                  <a:lnTo>
                    <a:pt x="520594" y="573916"/>
                  </a:lnTo>
                  <a:cubicBezTo>
                    <a:pt x="522251" y="583653"/>
                    <a:pt x="518315" y="593391"/>
                    <a:pt x="510235" y="599192"/>
                  </a:cubicBezTo>
                  <a:cubicBezTo>
                    <a:pt x="506298" y="602093"/>
                    <a:pt x="500912" y="603750"/>
                    <a:pt x="495525" y="603750"/>
                  </a:cubicBezTo>
                  <a:close/>
                </a:path>
              </a:pathLst>
            </a:custGeom>
            <a:solidFill>
              <a:srgbClr val="FF8F02"/>
            </a:solidFill>
            <a:ln cap="flat" w="2064">
              <a:noFill/>
              <a:prstDash val="solid"/>
              <a:miter/>
            </a:ln>
          </p:spPr>
          <p:txBody>
            <a:bodyPr anchor="ctr" rtlCol="0"/>
            <a:lstStyle/>
            <a:p>
              <a:endParaRPr dirty="0" lang="en-US"/>
            </a:p>
          </p:txBody>
        </p:sp>
      </p:grpSp>
      <p:sp>
        <p:nvSpPr>
          <p:cNvPr id="23" name="Freeform: Shape 22">
            <a:extLst>
              <a:ext uri="{FF2B5EF4-FFF2-40B4-BE49-F238E27FC236}">
                <a16:creationId xmlns:a16="http://schemas.microsoft.com/office/drawing/2014/main" id="{EB7E52D1-93CF-42EA-AB9F-DE047A3AA5B1}"/>
              </a:ext>
            </a:extLst>
          </p:cNvPr>
          <p:cNvSpPr/>
          <p:nvPr/>
        </p:nvSpPr>
        <p:spPr>
          <a:xfrm>
            <a:off x="3110684" y="2492803"/>
            <a:ext cx="440417" cy="440417"/>
          </a:xfrm>
          <a:custGeom>
            <a:avLst/>
            <a:gdLst>
              <a:gd fmla="*/ 440418 w 440417" name="connsiteX0"/>
              <a:gd fmla="*/ 220209 h 440417" name="connsiteY0"/>
              <a:gd fmla="*/ 220209 w 440417" name="connsiteX1"/>
              <a:gd fmla="*/ 440418 h 440417" name="connsiteY1"/>
              <a:gd fmla="*/ 0 w 440417" name="connsiteX2"/>
              <a:gd fmla="*/ 220209 h 440417" name="connsiteY2"/>
              <a:gd fmla="*/ 220209 w 440417" name="connsiteX3"/>
              <a:gd fmla="*/ 0 h 440417" name="connsiteY3"/>
              <a:gd fmla="*/ 440418 w 440417" name="connsiteX4"/>
              <a:gd fmla="*/ 220209 h 44041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40417" w="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cap="flat" w="253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9F7A5E37-5B44-4353-955C-C27AE60BBD3D}"/>
              </a:ext>
            </a:extLst>
          </p:cNvPr>
          <p:cNvSpPr/>
          <p:nvPr/>
        </p:nvSpPr>
        <p:spPr>
          <a:xfrm>
            <a:off x="4455810" y="3154089"/>
            <a:ext cx="440417" cy="440417"/>
          </a:xfrm>
          <a:custGeom>
            <a:avLst/>
            <a:gdLst>
              <a:gd fmla="*/ 440418 w 440417" name="connsiteX0"/>
              <a:gd fmla="*/ 220209 h 440417" name="connsiteY0"/>
              <a:gd fmla="*/ 220209 w 440417" name="connsiteX1"/>
              <a:gd fmla="*/ 440418 h 440417" name="connsiteY1"/>
              <a:gd fmla="*/ 0 w 440417" name="connsiteX2"/>
              <a:gd fmla="*/ 220209 h 440417" name="connsiteY2"/>
              <a:gd fmla="*/ 220209 w 440417" name="connsiteX3"/>
              <a:gd fmla="*/ 0 h 440417" name="connsiteY3"/>
              <a:gd fmla="*/ 440418 w 440417" name="connsiteX4"/>
              <a:gd fmla="*/ 220209 h 44041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40417" w="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cap="flat" w="253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6153E9D-DFE4-4C82-8FF9-429AC1FE9E10}"/>
              </a:ext>
            </a:extLst>
          </p:cNvPr>
          <p:cNvSpPr/>
          <p:nvPr/>
        </p:nvSpPr>
        <p:spPr>
          <a:xfrm>
            <a:off x="3773213" y="3788990"/>
            <a:ext cx="440417" cy="440417"/>
          </a:xfrm>
          <a:custGeom>
            <a:avLst/>
            <a:gdLst>
              <a:gd fmla="*/ 440418 w 440417" name="connsiteX0"/>
              <a:gd fmla="*/ 220209 h 440417" name="connsiteY0"/>
              <a:gd fmla="*/ 220209 w 440417" name="connsiteX1"/>
              <a:gd fmla="*/ 440418 h 440417" name="connsiteY1"/>
              <a:gd fmla="*/ 0 w 440417" name="connsiteX2"/>
              <a:gd fmla="*/ 220209 h 440417" name="connsiteY2"/>
              <a:gd fmla="*/ 220209 w 440417" name="connsiteX3"/>
              <a:gd fmla="*/ 0 h 440417" name="connsiteY3"/>
              <a:gd fmla="*/ 440418 w 440417" name="connsiteX4"/>
              <a:gd fmla="*/ 220209 h 44041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40417" w="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cap="flat" w="253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97996778-A211-4454-8556-C379CAF714D1}"/>
              </a:ext>
            </a:extLst>
          </p:cNvPr>
          <p:cNvSpPr/>
          <p:nvPr/>
        </p:nvSpPr>
        <p:spPr>
          <a:xfrm>
            <a:off x="4489704" y="2526671"/>
            <a:ext cx="372680" cy="372680"/>
          </a:xfrm>
          <a:custGeom>
            <a:avLst/>
            <a:gdLst>
              <a:gd fmla="*/ 339979 w 372680" name="connsiteX0"/>
              <a:gd fmla="*/ 0 h 372680" name="connsiteY0"/>
              <a:gd fmla="*/ 372681 w 372680" name="connsiteX1"/>
              <a:gd fmla="*/ 0 h 372680" name="connsiteY1"/>
              <a:gd fmla="*/ 372681 w 372680" name="connsiteX2"/>
              <a:gd fmla="*/ 372681 h 372680" name="connsiteY2"/>
              <a:gd fmla="*/ 339979 w 372680" name="connsiteX3"/>
              <a:gd fmla="*/ 372681 h 372680" name="connsiteY3"/>
              <a:gd fmla="*/ 32702 w 372680" name="connsiteX4"/>
              <a:gd fmla="*/ 372681 h 372680" name="connsiteY4"/>
              <a:gd fmla="*/ 0 w 372680" name="connsiteX5"/>
              <a:gd fmla="*/ 372681 h 372680" name="connsiteY5"/>
              <a:gd fmla="*/ 0 w 372680" name="connsiteX6"/>
              <a:gd fmla="*/ 0 h 372680" name="connsiteY6"/>
              <a:gd fmla="*/ 32702 w 372680" name="connsiteX7"/>
              <a:gd fmla="*/ 0 h 3726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2680" w="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cap="flat" w="253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1D631EE0-108C-4DA6-8343-706255F2FEAA}"/>
              </a:ext>
            </a:extLst>
          </p:cNvPr>
          <p:cNvSpPr/>
          <p:nvPr/>
        </p:nvSpPr>
        <p:spPr>
          <a:xfrm>
            <a:off x="3807081" y="3187957"/>
            <a:ext cx="372680" cy="372680"/>
          </a:xfrm>
          <a:custGeom>
            <a:avLst/>
            <a:gdLst>
              <a:gd fmla="*/ 339979 w 372680" name="connsiteX0"/>
              <a:gd fmla="*/ 0 h 372680" name="connsiteY0"/>
              <a:gd fmla="*/ 372681 w 372680" name="connsiteX1"/>
              <a:gd fmla="*/ 0 h 372680" name="connsiteY1"/>
              <a:gd fmla="*/ 372681 w 372680" name="connsiteX2"/>
              <a:gd fmla="*/ 372681 h 372680" name="connsiteY2"/>
              <a:gd fmla="*/ 339979 w 372680" name="connsiteX3"/>
              <a:gd fmla="*/ 372681 h 372680" name="connsiteY3"/>
              <a:gd fmla="*/ 32702 w 372680" name="connsiteX4"/>
              <a:gd fmla="*/ 372681 h 372680" name="connsiteY4"/>
              <a:gd fmla="*/ 0 w 372680" name="connsiteX5"/>
              <a:gd fmla="*/ 372681 h 372680" name="connsiteY5"/>
              <a:gd fmla="*/ 0 w 372680" name="connsiteX6"/>
              <a:gd fmla="*/ 0 h 372680" name="connsiteY6"/>
              <a:gd fmla="*/ 32702 w 372680" name="connsiteX7"/>
              <a:gd fmla="*/ 0 h 3726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2680" w="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cap="flat" w="253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D6C3E03-ADF1-4EE5-A0B0-E832777DBD98}"/>
              </a:ext>
            </a:extLst>
          </p:cNvPr>
          <p:cNvSpPr/>
          <p:nvPr/>
        </p:nvSpPr>
        <p:spPr>
          <a:xfrm>
            <a:off x="3144552" y="3822884"/>
            <a:ext cx="372680" cy="372680"/>
          </a:xfrm>
          <a:custGeom>
            <a:avLst/>
            <a:gdLst>
              <a:gd fmla="*/ 339979 w 372680" name="connsiteX0"/>
              <a:gd fmla="*/ 0 h 372680" name="connsiteY0"/>
              <a:gd fmla="*/ 372681 w 372680" name="connsiteX1"/>
              <a:gd fmla="*/ 0 h 372680" name="connsiteY1"/>
              <a:gd fmla="*/ 372681 w 372680" name="connsiteX2"/>
              <a:gd fmla="*/ 372681 h 372680" name="connsiteY2"/>
              <a:gd fmla="*/ 339979 w 372680" name="connsiteX3"/>
              <a:gd fmla="*/ 372681 h 372680" name="connsiteY3"/>
              <a:gd fmla="*/ 32702 w 372680" name="connsiteX4"/>
              <a:gd fmla="*/ 372681 h 372680" name="connsiteY4"/>
              <a:gd fmla="*/ 0 w 372680" name="connsiteX5"/>
              <a:gd fmla="*/ 372681 h 372680" name="connsiteY5"/>
              <a:gd fmla="*/ 0 w 372680" name="connsiteX6"/>
              <a:gd fmla="*/ 0 h 372680" name="connsiteY6"/>
              <a:gd fmla="*/ 32702 w 372680" name="connsiteX7"/>
              <a:gd fmla="*/ 0 h 3726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2680" w="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cap="flat" w="253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98D4B802-D500-4838-8824-B3B72E9D0546}"/>
              </a:ext>
            </a:extLst>
          </p:cNvPr>
          <p:cNvSpPr/>
          <p:nvPr/>
        </p:nvSpPr>
        <p:spPr>
          <a:xfrm>
            <a:off x="3778547" y="2512314"/>
            <a:ext cx="429761" cy="401295"/>
          </a:xfrm>
          <a:custGeom>
            <a:avLst/>
            <a:gdLst>
              <a:gd fmla="*/ 26672 w 429761" name="connsiteX0"/>
              <a:gd fmla="*/ 401098 h 401295" name="connsiteY0"/>
              <a:gd fmla="*/ 402727 w 429761" name="connsiteX1"/>
              <a:gd fmla="*/ 401098 h 401295" name="connsiteY1"/>
              <a:gd fmla="*/ 429573 w 429761" name="connsiteX2"/>
              <a:gd fmla="*/ 374109 h 401295" name="connsiteY2"/>
              <a:gd fmla="*/ 426397 w 429761" name="connsiteX3"/>
              <a:gd fmla="*/ 361496 h 401295" name="connsiteY3"/>
              <a:gd fmla="*/ 238382 w 429761" name="connsiteX4"/>
              <a:gd fmla="*/ 13931 h 401295" name="connsiteY4"/>
              <a:gd fmla="*/ 201906 w 429761" name="connsiteX5"/>
              <a:gd fmla="*/ 3042 h 401295" name="connsiteY5"/>
              <a:gd fmla="*/ 191017 w 429761" name="connsiteX6"/>
              <a:gd fmla="*/ 13931 h 401295" name="connsiteY6"/>
              <a:gd fmla="*/ 2977 w 429761" name="connsiteX7"/>
              <a:gd fmla="*/ 361496 h 401295" name="connsiteY7"/>
              <a:gd fmla="*/ 14101 w 429761" name="connsiteX8"/>
              <a:gd fmla="*/ 397939 h 401295" name="connsiteY8"/>
              <a:gd fmla="*/ 26672 w 429761" name="connsiteX9"/>
              <a:gd fmla="*/ 401098 h 40129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01295" w="429761">
                <a:moveTo>
                  <a:pt x="26672" y="401098"/>
                </a:moveTo>
                <a:lnTo>
                  <a:pt x="402727" y="401098"/>
                </a:lnTo>
                <a:cubicBezTo>
                  <a:pt x="417594" y="401060"/>
                  <a:pt x="429611" y="388976"/>
                  <a:pt x="429573" y="374109"/>
                </a:cubicBezTo>
                <a:cubicBezTo>
                  <a:pt x="429560" y="369708"/>
                  <a:pt x="428470" y="365377"/>
                  <a:pt x="426397" y="361496"/>
                </a:cubicBezTo>
                <a:lnTo>
                  <a:pt x="238382" y="13931"/>
                </a:lnTo>
                <a:cubicBezTo>
                  <a:pt x="231317" y="850"/>
                  <a:pt x="214986" y="-4023"/>
                  <a:pt x="201906" y="3042"/>
                </a:cubicBezTo>
                <a:cubicBezTo>
                  <a:pt x="197293" y="5534"/>
                  <a:pt x="193508" y="9319"/>
                  <a:pt x="191017" y="13931"/>
                </a:cubicBezTo>
                <a:lnTo>
                  <a:pt x="2977" y="361496"/>
                </a:lnTo>
                <a:cubicBezTo>
                  <a:pt x="-4015" y="374630"/>
                  <a:pt x="965" y="390947"/>
                  <a:pt x="14101" y="397939"/>
                </a:cubicBezTo>
                <a:cubicBezTo>
                  <a:pt x="17970" y="399999"/>
                  <a:pt x="22286" y="401082"/>
                  <a:pt x="26672" y="401098"/>
                </a:cubicBezTo>
                <a:close/>
              </a:path>
            </a:pathLst>
          </a:custGeom>
          <a:solidFill>
            <a:srgbClr val="2196F3"/>
          </a:solidFill>
          <a:ln cap="flat" w="253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BC9002B-DF4A-4E65-9EEB-4B649A244E7C}"/>
              </a:ext>
            </a:extLst>
          </p:cNvPr>
          <p:cNvSpPr/>
          <p:nvPr/>
        </p:nvSpPr>
        <p:spPr>
          <a:xfrm>
            <a:off x="3115936" y="3173678"/>
            <a:ext cx="429898" cy="401217"/>
          </a:xfrm>
          <a:custGeom>
            <a:avLst/>
            <a:gdLst>
              <a:gd fmla="*/ 26753 w 429898" name="connsiteX0"/>
              <a:gd fmla="*/ 401020 h 401217" name="connsiteY0"/>
              <a:gd fmla="*/ 402783 w 429898" name="connsiteX1"/>
              <a:gd fmla="*/ 401020 h 401217" name="connsiteY1"/>
              <a:gd fmla="*/ 429710 w 429898" name="connsiteX2"/>
              <a:gd fmla="*/ 374112 h 401217" name="connsiteY2"/>
              <a:gd fmla="*/ 426453 w 429898" name="connsiteX3"/>
              <a:gd fmla="*/ 361265 h 401217" name="connsiteY3"/>
              <a:gd fmla="*/ 238463 w 429898" name="connsiteX4"/>
              <a:gd fmla="*/ 13904 h 401217" name="connsiteY4"/>
              <a:gd fmla="*/ 201934 w 429898" name="connsiteX5"/>
              <a:gd fmla="*/ 3068 h 401217" name="connsiteY5"/>
              <a:gd fmla="*/ 191098 w 429898" name="connsiteX6"/>
              <a:gd fmla="*/ 13904 h 401217" name="connsiteY6"/>
              <a:gd fmla="*/ 3058 w 429898" name="connsiteX7"/>
              <a:gd fmla="*/ 361265 h 401217" name="connsiteY7"/>
              <a:gd fmla="*/ 13947 w 429898" name="connsiteX8"/>
              <a:gd fmla="*/ 397777 h 401217" name="connsiteY8"/>
              <a:gd fmla="*/ 26753 w 429898" name="connsiteX9"/>
              <a:gd fmla="*/ 401020 h 4012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01217" w="429898">
                <a:moveTo>
                  <a:pt x="26753" y="401020"/>
                </a:moveTo>
                <a:lnTo>
                  <a:pt x="402783" y="401020"/>
                </a:lnTo>
                <a:cubicBezTo>
                  <a:pt x="417649" y="401024"/>
                  <a:pt x="429705" y="388979"/>
                  <a:pt x="429710" y="374112"/>
                </a:cubicBezTo>
                <a:cubicBezTo>
                  <a:pt x="429713" y="369627"/>
                  <a:pt x="428594" y="365210"/>
                  <a:pt x="426453" y="361265"/>
                </a:cubicBezTo>
                <a:lnTo>
                  <a:pt x="238463" y="13904"/>
                </a:lnTo>
                <a:cubicBezTo>
                  <a:pt x="231367" y="823"/>
                  <a:pt x="215014" y="-4028"/>
                  <a:pt x="201934" y="3068"/>
                </a:cubicBezTo>
                <a:cubicBezTo>
                  <a:pt x="197349" y="5554"/>
                  <a:pt x="193584" y="9319"/>
                  <a:pt x="191098" y="13904"/>
                </a:cubicBezTo>
                <a:lnTo>
                  <a:pt x="3058" y="361265"/>
                </a:lnTo>
                <a:cubicBezTo>
                  <a:pt x="-4018" y="374356"/>
                  <a:pt x="858" y="390702"/>
                  <a:pt x="13947" y="397777"/>
                </a:cubicBezTo>
                <a:cubicBezTo>
                  <a:pt x="17882" y="399906"/>
                  <a:pt x="22283" y="401020"/>
                  <a:pt x="26753" y="401020"/>
                </a:cubicBezTo>
                <a:close/>
              </a:path>
            </a:pathLst>
          </a:custGeom>
          <a:solidFill>
            <a:srgbClr val="2196F3"/>
          </a:solidFill>
          <a:ln cap="flat" w="253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458C4B3F-4176-4E7F-AE31-0F1DB8DBD501}"/>
              </a:ext>
            </a:extLst>
          </p:cNvPr>
          <p:cNvSpPr/>
          <p:nvPr/>
        </p:nvSpPr>
        <p:spPr>
          <a:xfrm>
            <a:off x="4461070" y="3808705"/>
            <a:ext cx="429923" cy="401117"/>
          </a:xfrm>
          <a:custGeom>
            <a:avLst/>
            <a:gdLst>
              <a:gd fmla="*/ 26771 w 429923" name="connsiteX0"/>
              <a:gd fmla="*/ 400920 h 401117" name="connsiteY0"/>
              <a:gd fmla="*/ 402801 w 429923" name="connsiteX1"/>
              <a:gd fmla="*/ 400920 h 401117" name="connsiteY1"/>
              <a:gd fmla="*/ 429736 w 429923" name="connsiteX2"/>
              <a:gd fmla="*/ 373970 h 401117" name="connsiteY2"/>
              <a:gd fmla="*/ 426496 w 429923" name="connsiteX3"/>
              <a:gd fmla="*/ 361166 h 401117" name="connsiteY3"/>
              <a:gd fmla="*/ 238456 w 429923" name="connsiteX4"/>
              <a:gd fmla="*/ 13931 h 401117" name="connsiteY4"/>
              <a:gd fmla="*/ 201979 w 429923" name="connsiteX5"/>
              <a:gd fmla="*/ 3042 h 401117" name="connsiteY5"/>
              <a:gd fmla="*/ 191091 w 429923" name="connsiteX6"/>
              <a:gd fmla="*/ 13931 h 401117" name="connsiteY6"/>
              <a:gd fmla="*/ 3076 w 429923" name="connsiteX7"/>
              <a:gd fmla="*/ 361166 h 401117" name="connsiteY7"/>
              <a:gd fmla="*/ 13899 w 429923" name="connsiteX8"/>
              <a:gd fmla="*/ 397663 h 401117" name="connsiteY8"/>
              <a:gd fmla="*/ 26771 w 429923" name="connsiteX9"/>
              <a:gd fmla="*/ 400920 h 4011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01117" w="429923">
                <a:moveTo>
                  <a:pt x="26771" y="400920"/>
                </a:moveTo>
                <a:lnTo>
                  <a:pt x="402801" y="400920"/>
                </a:lnTo>
                <a:cubicBezTo>
                  <a:pt x="417680" y="400918"/>
                  <a:pt x="429741" y="388852"/>
                  <a:pt x="429736" y="373970"/>
                </a:cubicBezTo>
                <a:cubicBezTo>
                  <a:pt x="429736" y="369500"/>
                  <a:pt x="428622" y="365098"/>
                  <a:pt x="426496" y="361166"/>
                </a:cubicBezTo>
                <a:lnTo>
                  <a:pt x="238456" y="13931"/>
                </a:lnTo>
                <a:cubicBezTo>
                  <a:pt x="231391" y="850"/>
                  <a:pt x="215060" y="-4023"/>
                  <a:pt x="201979" y="3042"/>
                </a:cubicBezTo>
                <a:cubicBezTo>
                  <a:pt x="197367" y="5534"/>
                  <a:pt x="193582" y="9319"/>
                  <a:pt x="191091" y="13931"/>
                </a:cubicBezTo>
                <a:lnTo>
                  <a:pt x="3076" y="361166"/>
                </a:lnTo>
                <a:cubicBezTo>
                  <a:pt x="-4015" y="374231"/>
                  <a:pt x="831" y="390572"/>
                  <a:pt x="13899" y="397663"/>
                </a:cubicBezTo>
                <a:cubicBezTo>
                  <a:pt x="17849" y="399806"/>
                  <a:pt x="22276" y="400925"/>
                  <a:pt x="26771" y="400920"/>
                </a:cubicBezTo>
                <a:close/>
              </a:path>
            </a:pathLst>
          </a:custGeom>
          <a:solidFill>
            <a:srgbClr val="2196F3"/>
          </a:solidFill>
          <a:ln cap="flat" w="2530">
            <a:noFill/>
            <a:prstDash val="solid"/>
            <a:miter/>
          </a:ln>
        </p:spPr>
        <p:txBody>
          <a:bodyPr anchor="ctr" rtlCol="0"/>
          <a:lstStyle/>
          <a:p>
            <a:endParaRPr dirty="0" lang="en-US"/>
          </a:p>
        </p:txBody>
      </p:sp>
      <p:grpSp>
        <p:nvGrpSpPr>
          <p:cNvPr id="98" name="Group 97">
            <a:extLst>
              <a:ext uri="{FF2B5EF4-FFF2-40B4-BE49-F238E27FC236}">
                <a16:creationId xmlns:a16="http://schemas.microsoft.com/office/drawing/2014/main" id="{5F2AC9C4-5746-4351-9562-709F766A352F}"/>
              </a:ext>
            </a:extLst>
          </p:cNvPr>
          <p:cNvGrpSpPr/>
          <p:nvPr/>
        </p:nvGrpSpPr>
        <p:grpSpPr>
          <a:xfrm>
            <a:off x="3652667" y="3034615"/>
            <a:ext cx="1677102" cy="1705680"/>
            <a:chOff x="6180415" y="4383895"/>
            <a:chExt cx="1677102" cy="1705680"/>
          </a:xfrm>
        </p:grpSpPr>
        <p:sp>
          <p:nvSpPr>
            <p:cNvPr id="96" name="Freeform: Shape 95">
              <a:extLst>
                <a:ext uri="{FF2B5EF4-FFF2-40B4-BE49-F238E27FC236}">
                  <a16:creationId xmlns:a16="http://schemas.microsoft.com/office/drawing/2014/main" id="{D39C5E4F-0380-4064-AF90-23B51DCB9654}"/>
                </a:ext>
              </a:extLst>
            </p:cNvPr>
            <p:cNvSpPr/>
            <p:nvPr/>
          </p:nvSpPr>
          <p:spPr>
            <a:xfrm>
              <a:off x="6180415" y="4383895"/>
              <a:ext cx="1225296" cy="1225296"/>
            </a:xfrm>
            <a:custGeom>
              <a:avLst/>
              <a:gdLst>
                <a:gd fmla="*/ 724810 w 1450526" name="connsiteX0"/>
                <a:gd fmla="*/ 96138 h 1450525" name="connsiteY0"/>
                <a:gd fmla="*/ 279933 w 1450526" name="connsiteX1"/>
                <a:gd fmla="*/ 280413 h 1450525" name="connsiteY1"/>
                <a:gd fmla="*/ 279933 w 1450526" name="connsiteX2"/>
                <a:gd fmla="*/ 1170165 h 1450525" name="connsiteY2"/>
                <a:gd fmla="*/ 1169686 w 1450526" name="connsiteX3"/>
                <a:gd fmla="*/ 1170166 h 1450525" name="connsiteY3"/>
                <a:gd fmla="*/ 1169686 w 1450526" name="connsiteX4"/>
                <a:gd fmla="*/ 280412 h 1450525" name="connsiteY4"/>
                <a:gd fmla="*/ 724810 w 1450526" name="connsiteX5"/>
                <a:gd fmla="*/ 96138 h 1450525" name="connsiteY5"/>
                <a:gd fmla="*/ 725263 w 1450526" name="connsiteX6"/>
                <a:gd fmla="*/ 0 h 1450525" name="connsiteY6"/>
                <a:gd fmla="*/ 1450526 w 1450526" name="connsiteX7"/>
                <a:gd fmla="*/ 725263 h 1450525" name="connsiteY7"/>
                <a:gd fmla="*/ 725263 w 1450526" name="connsiteX8"/>
                <a:gd fmla="*/ 1450525 h 1450525" name="connsiteY8"/>
                <a:gd fmla="*/ 0 w 1450526" name="connsiteX9"/>
                <a:gd fmla="*/ 725263 h 1450525" name="connsiteY9"/>
                <a:gd fmla="*/ 725263 w 1450526" name="connsiteX10"/>
                <a:gd fmla="*/ 0 h 145052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50525" w="1450526">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cap="flat" w="3038">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0C4F5905-BA5F-4D89-927F-7878205CD99F}"/>
                </a:ext>
              </a:extLst>
            </p:cNvPr>
            <p:cNvSpPr/>
            <p:nvPr/>
          </p:nvSpPr>
          <p:spPr>
            <a:xfrm>
              <a:off x="7216228" y="5448300"/>
              <a:ext cx="641289" cy="641275"/>
            </a:xfrm>
            <a:custGeom>
              <a:avLst/>
              <a:gdLst>
                <a:gd fmla="*/ 35503 w 729976" name="connsiteX0"/>
                <a:gd fmla="*/ 35558 h 729960" name="connsiteY0"/>
                <a:gd fmla="*/ 35503 w 729976" name="connsiteX1"/>
                <a:gd fmla="*/ 35558 h 729960" name="connsiteY1"/>
                <a:gd fmla="*/ 208706 w 729976" name="connsiteX2"/>
                <a:gd fmla="*/ 35558 h 729960" name="connsiteY2"/>
                <a:gd fmla="*/ 208706 w 729976" name="connsiteX3"/>
                <a:gd fmla="*/ 35558 h 729960" name="connsiteY3"/>
                <a:gd fmla="*/ 713728 w 729976" name="connsiteX4"/>
                <a:gd fmla="*/ 540610 h 729960" name="connsiteY4"/>
                <a:gd fmla="*/ 713783 w 729976" name="connsiteX5"/>
                <a:gd fmla="*/ 617403 h 729960" name="connsiteY5"/>
                <a:gd fmla="*/ 713728 w 729976" name="connsiteX6"/>
                <a:gd fmla="*/ 617458 h 729960" name="connsiteY6"/>
                <a:gd fmla="*/ 713728 w 729976" name="connsiteX7"/>
                <a:gd fmla="*/ 617458 h 729960" name="connsiteY7"/>
                <a:gd fmla="*/ 617464 w 729976" name="connsiteX8"/>
                <a:gd fmla="*/ 713722 h 729960" name="connsiteY8"/>
                <a:gd fmla="*/ 540671 w 729976" name="connsiteX9"/>
                <a:gd fmla="*/ 713777 h 729960" name="connsiteY9"/>
                <a:gd fmla="*/ 540616 w 729976" name="connsiteX10"/>
                <a:gd fmla="*/ 713722 h 729960" name="connsiteY10"/>
                <a:gd fmla="*/ 540616 w 729976" name="connsiteX11"/>
                <a:gd fmla="*/ 713722 h 729960" name="connsiteY11"/>
                <a:gd fmla="*/ 35534 w 729976" name="connsiteX12"/>
                <a:gd fmla="*/ 208700 h 729960" name="connsiteY12"/>
                <a:gd fmla="*/ 35503 w 729976" name="connsiteX13"/>
                <a:gd fmla="*/ 35558 h 729960"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29960" w="729976">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cap="flat" w="3038">
              <a:noFill/>
              <a:prstDash val="solid"/>
              <a:miter/>
            </a:ln>
          </p:spPr>
          <p:txBody>
            <a:bodyPr anchor="ctr" rtlCol="0"/>
            <a:lstStyle/>
            <a:p>
              <a:endParaRPr dirty="0" lang="en-US"/>
            </a:p>
          </p:txBody>
        </p:sp>
      </p:grpSp>
      <p:sp>
        <p:nvSpPr>
          <p:cNvPr id="103" name="TextBox 102">
            <a:extLst>
              <a:ext uri="{FF2B5EF4-FFF2-40B4-BE49-F238E27FC236}">
                <a16:creationId xmlns:a16="http://schemas.microsoft.com/office/drawing/2014/main" id="{702E1324-CDD1-4EBC-A79F-5011F34046A9}"/>
              </a:ext>
            </a:extLst>
          </p:cNvPr>
          <p:cNvSpPr txBox="1"/>
          <p:nvPr/>
        </p:nvSpPr>
        <p:spPr>
          <a:xfrm>
            <a:off x="6096001" y="2709641"/>
            <a:ext cx="4000500" cy="1200329"/>
          </a:xfrm>
          <a:prstGeom prst="rect">
            <a:avLst/>
          </a:prstGeom>
          <a:noFill/>
        </p:spPr>
        <p:txBody>
          <a:bodyPr rtlCol="0" wrap="square">
            <a:spAutoFit/>
          </a:bodyPr>
          <a:lstStyle/>
          <a:p txid="de77e5a45d9d711d466595861bc08dcc">
            <a:pPr>
              <a:buClr>
                <a:srgbClr val="008CCF"/>
              </a:buClr>
            </a:pPr>
            <a:r>
              <a:rPr dirty="0" lang="en-US" sz="2400"/>
              <a:t>Comment pouvez-vous vérifier la qualité des données lorsque vous les saisissez dans DHIS2 ?</a:t>
            </a:r>
          </a:p>
        </p:txBody>
      </p:sp>
      <p:sp>
        <p:nvSpPr>
          <p:cNvPr id="104" name="Rectangle: Rounded Corners 103">
            <a:extLst>
              <a:ext uri="{FF2B5EF4-FFF2-40B4-BE49-F238E27FC236}">
                <a16:creationId xmlns:a16="http://schemas.microsoft.com/office/drawing/2014/main" id="{6B48CB6F-8D3E-42A5-9257-9915EC695E96}"/>
              </a:ext>
            </a:extLst>
          </p:cNvPr>
          <p:cNvSpPr/>
          <p:nvPr/>
        </p:nvSpPr>
        <p:spPr>
          <a:xfrm>
            <a:off x="2727194" y="15457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dirty="0" lang="en-US" sz="2200"/>
              <a:t>Qualité des données</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0848" p14:dur="2000" spd="slow"/>
    </mc:Choice>
    <mc:Fallback xmlns="">
      <p:transition advTm="108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4"/>
                                        </p:tgtEl>
                                        <p:attrNameLst>
                                          <p:attrName>style.visibility</p:attrName>
                                        </p:attrNameLst>
                                      </p:cBhvr>
                                      <p:to>
                                        <p:strVal val="visible"/>
                                      </p:to>
                                    </p:set>
                                    <p:animEffect filter="fade" transition="in">
                                      <p:cBhvr>
                                        <p:cTn dur="500" id="16"/>
                                        <p:tgtEl>
                                          <p:spTgt spid="24"/>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5"/>
                                        </p:tgtEl>
                                        <p:attrNameLst>
                                          <p:attrName>style.visibility</p:attrName>
                                        </p:attrNameLst>
                                      </p:cBhvr>
                                      <p:to>
                                        <p:strVal val="visible"/>
                                      </p:to>
                                    </p:set>
                                    <p:animEffect filter="fade" transition="in">
                                      <p:cBhvr>
                                        <p:cTn dur="500" id="19"/>
                                        <p:tgtEl>
                                          <p:spTgt spid="25"/>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0"/>
                                        </p:tgtEl>
                                        <p:attrNameLst>
                                          <p:attrName>style.visibility</p:attrName>
                                        </p:attrNameLst>
                                      </p:cBhvr>
                                      <p:to>
                                        <p:strVal val="visible"/>
                                      </p:to>
                                    </p:set>
                                    <p:animEffect filter="fade" transition="in">
                                      <p:cBhvr>
                                        <p:cTn dur="500" id="22"/>
                                        <p:tgtEl>
                                          <p:spTgt spid="30"/>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31"/>
                                        </p:tgtEl>
                                        <p:attrNameLst>
                                          <p:attrName>style.visibility</p:attrName>
                                        </p:attrNameLst>
                                      </p:cBhvr>
                                      <p:to>
                                        <p:strVal val="visible"/>
                                      </p:to>
                                    </p:set>
                                    <p:animEffect filter="fade" transition="in">
                                      <p:cBhvr>
                                        <p:cTn dur="500" id="28"/>
                                        <p:tgtEl>
                                          <p:spTgt spid="31"/>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7"/>
                                        </p:tgtEl>
                                        <p:attrNameLst>
                                          <p:attrName>style.visibility</p:attrName>
                                        </p:attrNameLst>
                                      </p:cBhvr>
                                      <p:to>
                                        <p:strVal val="visible"/>
                                      </p:to>
                                    </p:set>
                                    <p:animEffect filter="fade" transition="in">
                                      <p:cBhvr>
                                        <p:cTn dur="500" id="31"/>
                                        <p:tgtEl>
                                          <p:spTgt spid="27"/>
                                        </p:tgtEl>
                                      </p:cBhvr>
                                    </p:animEffect>
                                  </p:childTnLst>
                                </p:cTn>
                              </p:par>
                            </p:childTnLst>
                          </p:cTn>
                        </p:par>
                        <p:par>
                          <p:cTn fill="hold" id="32">
                            <p:stCondLst>
                              <p:cond delay="500"/>
                            </p:stCondLst>
                            <p:childTnLst>
                              <p:par>
                                <p:cTn fill="hold" id="33" nodeType="afterEffect" presetClass="entr" presetID="42" presetSubtype="0">
                                  <p:stCondLst>
                                    <p:cond delay="0"/>
                                  </p:stCondLst>
                                  <p:childTnLst>
                                    <p:set>
                                      <p:cBhvr>
                                        <p:cTn dur="1" fill="hold" id="34">
                                          <p:stCondLst>
                                            <p:cond delay="0"/>
                                          </p:stCondLst>
                                        </p:cTn>
                                        <p:tgtEl>
                                          <p:spTgt spid="98"/>
                                        </p:tgtEl>
                                        <p:attrNameLst>
                                          <p:attrName>style.visibility</p:attrName>
                                        </p:attrNameLst>
                                      </p:cBhvr>
                                      <p:to>
                                        <p:strVal val="visible"/>
                                      </p:to>
                                    </p:set>
                                    <p:animEffect filter="fade" transition="in">
                                      <p:cBhvr>
                                        <p:cTn dur="500" id="35"/>
                                        <p:tgtEl>
                                          <p:spTgt spid="98"/>
                                        </p:tgtEl>
                                      </p:cBhvr>
                                    </p:animEffect>
                                    <p:anim calcmode="lin" valueType="num">
                                      <p:cBhvr>
                                        <p:cTn dur="500" fill="hold" id="36"/>
                                        <p:tgtEl>
                                          <p:spTgt spid="98"/>
                                        </p:tgtEl>
                                        <p:attrNameLst>
                                          <p:attrName>ppt_x</p:attrName>
                                        </p:attrNameLst>
                                      </p:cBhvr>
                                      <p:tavLst>
                                        <p:tav tm="0">
                                          <p:val>
                                            <p:strVal val="#ppt_x"/>
                                          </p:val>
                                        </p:tav>
                                        <p:tav tm="100000">
                                          <p:val>
                                            <p:strVal val="#ppt_x"/>
                                          </p:val>
                                        </p:tav>
                                      </p:tavLst>
                                    </p:anim>
                                    <p:anim calcmode="lin" valueType="num">
                                      <p:cBhvr>
                                        <p:cTn dur="500" fill="hold" id="37"/>
                                        <p:tgtEl>
                                          <p:spTgt spid="98"/>
                                        </p:tgtEl>
                                        <p:attrNameLst>
                                          <p:attrName>ppt_y</p:attrName>
                                        </p:attrNameLst>
                                      </p:cBhvr>
                                      <p:tavLst>
                                        <p:tav tm="0">
                                          <p:val>
                                            <p:strVal val="#ppt_y+.1"/>
                                          </p:val>
                                        </p:tav>
                                        <p:tav tm="100000">
                                          <p:val>
                                            <p:strVal val="#ppt_y"/>
                                          </p:val>
                                        </p:tav>
                                      </p:tavLst>
                                    </p:anim>
                                  </p:childTnLst>
                                </p:cTn>
                              </p:par>
                            </p:childTnLst>
                          </p:cTn>
                        </p:par>
                        <p:par>
                          <p:cTn fill="hold" id="38">
                            <p:stCondLst>
                              <p:cond delay="1000"/>
                            </p:stCondLst>
                            <p:childTnLst>
                              <p:par>
                                <p:cTn fill="hold" id="39" nodeType="afterEffect" presetClass="exit" presetID="10" presetSubtype="0">
                                  <p:stCondLst>
                                    <p:cond delay="1000"/>
                                  </p:stCondLst>
                                  <p:childTnLst>
                                    <p:animEffect filter="fade" transition="out">
                                      <p:cBhvr>
                                        <p:cTn dur="500" id="40"/>
                                        <p:tgtEl>
                                          <p:spTgt spid="98"/>
                                        </p:tgtEl>
                                      </p:cBhvr>
                                    </p:animEffect>
                                    <p:set>
                                      <p:cBhvr>
                                        <p:cTn dur="1" fill="hold" id="41">
                                          <p:stCondLst>
                                            <p:cond delay="499"/>
                                          </p:stCondLst>
                                        </p:cTn>
                                        <p:tgtEl>
                                          <p:spTgt spid="98"/>
                                        </p:tgtEl>
                                        <p:attrNameLst>
                                          <p:attrName>style.visibility</p:attrName>
                                        </p:attrNameLst>
                                      </p:cBhvr>
                                      <p:to>
                                        <p:strVal val="hidden"/>
                                      </p:to>
                                    </p:set>
                                  </p:childTnLst>
                                </p:cTn>
                              </p:par>
                              <p:par>
                                <p:cTn fill="hold" grpId="1" id="42" nodeType="withEffect" presetClass="exit" presetID="10" presetSubtype="0">
                                  <p:stCondLst>
                                    <p:cond delay="100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par>
                                <p:cTn fill="hold" grpId="1" id="45" nodeType="withEffect" presetClass="exit" presetID="10" presetSubtype="0">
                                  <p:stCondLst>
                                    <p:cond delay="1000"/>
                                  </p:stCondLst>
                                  <p:childTnLst>
                                    <p:animEffect filter="fade" transition="out">
                                      <p:cBhvr>
                                        <p:cTn dur="500" id="46"/>
                                        <p:tgtEl>
                                          <p:spTgt spid="25"/>
                                        </p:tgtEl>
                                      </p:cBhvr>
                                    </p:animEffect>
                                    <p:set>
                                      <p:cBhvr>
                                        <p:cTn dur="1" fill="hold" id="47">
                                          <p:stCondLst>
                                            <p:cond delay="499"/>
                                          </p:stCondLst>
                                        </p:cTn>
                                        <p:tgtEl>
                                          <p:spTgt spid="25"/>
                                        </p:tgtEl>
                                        <p:attrNameLst>
                                          <p:attrName>style.visibility</p:attrName>
                                        </p:attrNameLst>
                                      </p:cBhvr>
                                      <p:to>
                                        <p:strVal val="hidden"/>
                                      </p:to>
                                    </p:set>
                                  </p:childTnLst>
                                </p:cTn>
                              </p:par>
                              <p:par>
                                <p:cTn fill="hold" grpId="1" id="48" nodeType="withEffect" presetClass="exit" presetID="10" presetSubtype="0">
                                  <p:stCondLst>
                                    <p:cond delay="1000"/>
                                  </p:stCondLst>
                                  <p:childTnLst>
                                    <p:animEffect filter="fade" transition="out">
                                      <p:cBhvr>
                                        <p:cTn dur="500" id="49"/>
                                        <p:tgtEl>
                                          <p:spTgt spid="31"/>
                                        </p:tgtEl>
                                      </p:cBhvr>
                                    </p:animEffect>
                                    <p:set>
                                      <p:cBhvr>
                                        <p:cTn dur="1" fill="hold" id="50">
                                          <p:stCondLst>
                                            <p:cond delay="499"/>
                                          </p:stCondLst>
                                        </p:cTn>
                                        <p:tgtEl>
                                          <p:spTgt spid="31"/>
                                        </p:tgtEl>
                                        <p:attrNameLst>
                                          <p:attrName>style.visibility</p:attrName>
                                        </p:attrNameLst>
                                      </p:cBhvr>
                                      <p:to>
                                        <p:strVal val="hidden"/>
                                      </p:to>
                                    </p:set>
                                  </p:childTnLst>
                                </p:cTn>
                              </p:par>
                              <p:par>
                                <p:cTn fill="hold" grpId="1" id="51" nodeType="withEffect" presetClass="exit" presetID="10" presetSubtype="0">
                                  <p:stCondLst>
                                    <p:cond delay="1000"/>
                                  </p:stCondLst>
                                  <p:childTnLst>
                                    <p:animEffect filter="fade" transition="out">
                                      <p:cBhvr>
                                        <p:cTn dur="500" id="52"/>
                                        <p:tgtEl>
                                          <p:spTgt spid="27"/>
                                        </p:tgtEl>
                                      </p:cBhvr>
                                    </p:animEffect>
                                    <p:set>
                                      <p:cBhvr>
                                        <p:cTn dur="1" fill="hold" id="53">
                                          <p:stCondLst>
                                            <p:cond delay="499"/>
                                          </p:stCondLst>
                                        </p:cTn>
                                        <p:tgtEl>
                                          <p:spTgt spid="27"/>
                                        </p:tgtEl>
                                        <p:attrNameLst>
                                          <p:attrName>style.visibility</p:attrName>
                                        </p:attrNameLst>
                                      </p:cBhvr>
                                      <p:to>
                                        <p:strVal val="hidden"/>
                                      </p:to>
                                    </p:set>
                                  </p:childTnLst>
                                </p:cTn>
                              </p:par>
                              <p:par>
                                <p:cTn fill="hold" id="54" nodeType="withEffect" presetClass="entr" presetID="10" presetSubtype="0">
                                  <p:stCondLst>
                                    <p:cond delay="1000"/>
                                  </p:stCondLst>
                                  <p:childTnLst>
                                    <p:set>
                                      <p:cBhvr>
                                        <p:cTn dur="1" fill="hold" id="55">
                                          <p:stCondLst>
                                            <p:cond delay="0"/>
                                          </p:stCondLst>
                                        </p:cTn>
                                        <p:tgtEl>
                                          <p:spTgt spid="102"/>
                                        </p:tgtEl>
                                        <p:attrNameLst>
                                          <p:attrName>style.visibility</p:attrName>
                                        </p:attrNameLst>
                                      </p:cBhvr>
                                      <p:to>
                                        <p:strVal val="visible"/>
                                      </p:to>
                                    </p:set>
                                    <p:animEffect filter="fade" transition="in">
                                      <p:cBhvr>
                                        <p:cTn dur="500" id="56"/>
                                        <p:tgtEl>
                                          <p:spTgt spid="102"/>
                                        </p:tgtEl>
                                      </p:cBhvr>
                                    </p:animEffect>
                                  </p:childTnLst>
                                </p:cTn>
                              </p:par>
                              <p:par>
                                <p:cTn fill="hold" grpId="0" id="57" nodeType="withEffect" presetClass="entr" presetID="10" presetSubtype="0">
                                  <p:stCondLst>
                                    <p:cond delay="1000"/>
                                  </p:stCondLst>
                                  <p:childTnLst>
                                    <p:set>
                                      <p:cBhvr>
                                        <p:cTn dur="1" fill="hold" id="58">
                                          <p:stCondLst>
                                            <p:cond delay="0"/>
                                          </p:stCondLst>
                                        </p:cTn>
                                        <p:tgtEl>
                                          <p:spTgt spid="104"/>
                                        </p:tgtEl>
                                        <p:attrNameLst>
                                          <p:attrName>style.visibility</p:attrName>
                                        </p:attrNameLst>
                                      </p:cBhvr>
                                      <p:to>
                                        <p:strVal val="visible"/>
                                      </p:to>
                                    </p:set>
                                    <p:animEffect filter="fade" transition="in">
                                      <p:cBhvr>
                                        <p:cTn dur="500" id="59"/>
                                        <p:tgtEl>
                                          <p:spTgt spid="104"/>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103"/>
                                        </p:tgtEl>
                                        <p:attrNameLst>
                                          <p:attrName>style.visibility</p:attrName>
                                        </p:attrNameLst>
                                      </p:cBhvr>
                                      <p:to>
                                        <p:strVal val="visible"/>
                                      </p:to>
                                    </p:set>
                                    <p:animEffect filter="fade" transition="in">
                                      <p:cBhvr>
                                        <p:cTn dur="500" id="64"/>
                                        <p:tgtEl>
                                          <p:spTgt spid="10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24"/>
      <p:bldP animBg="1" grpId="1" spid="24"/>
      <p:bldP animBg="1" grpId="0" spid="25"/>
      <p:bldP animBg="1" grpId="1" spid="25"/>
      <p:bldP animBg="1" grpId="0" spid="26"/>
      <p:bldP animBg="1" grpId="0" spid="27"/>
      <p:bldP animBg="1" grpId="1" spid="27"/>
      <p:bldP animBg="1" grpId="0" spid="28"/>
      <p:bldP animBg="1" grpId="0" spid="29"/>
      <p:bldP animBg="1" grpId="0" spid="30"/>
      <p:bldP animBg="1" grpId="0" spid="31"/>
      <p:bldP animBg="1" grpId="1" spid="31"/>
      <p:bldP grpId="0" spid="103"/>
      <p:bldP animBg="1" grpId="0" spid="10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4" name="Graphic 3">
            <a:extLst>
              <a:ext uri="{FF2B5EF4-FFF2-40B4-BE49-F238E27FC236}">
                <a16:creationId xmlns:a16="http://schemas.microsoft.com/office/drawing/2014/main" id="{946E7BD3-D67C-4713-B30B-EB0AB82829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2558" y="1866900"/>
            <a:ext cx="2193471" cy="2193471"/>
          </a:xfrm>
          <a:prstGeom prst="rect">
            <a:avLst/>
          </a:prstGeom>
        </p:spPr>
      </p:pic>
      <p:sp>
        <p:nvSpPr>
          <p:cNvPr id="30" name="Rectangle: Rounded Corners 29">
            <a:extLst>
              <a:ext uri="{FF2B5EF4-FFF2-40B4-BE49-F238E27FC236}">
                <a16:creationId xmlns:a16="http://schemas.microsoft.com/office/drawing/2014/main" id="{60F7B02D-6131-4BCB-A9B3-B0BE2020CE90}"/>
              </a:ext>
            </a:extLst>
          </p:cNvPr>
          <p:cNvSpPr/>
          <p:nvPr/>
        </p:nvSpPr>
        <p:spPr>
          <a:xfrm>
            <a:off x="304255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sz="2200"/>
              <a:t>Saisie de données</a:t>
            </a:r>
          </a:p>
        </p:txBody>
      </p:sp>
      <p:sp>
        <p:nvSpPr>
          <p:cNvPr id="31" name="TextBox 30">
            <a:extLst>
              <a:ext uri="{FF2B5EF4-FFF2-40B4-BE49-F238E27FC236}">
                <a16:creationId xmlns:a16="http://schemas.microsoft.com/office/drawing/2014/main" id="{7FC6A3B0-87F8-431D-B50D-88AEAF9368B9}"/>
              </a:ext>
            </a:extLst>
          </p:cNvPr>
          <p:cNvSpPr txBox="1"/>
          <p:nvPr/>
        </p:nvSpPr>
        <p:spPr>
          <a:xfrm>
            <a:off x="4641288" y="4060371"/>
            <a:ext cx="2926080" cy="510778"/>
          </a:xfrm>
          <a:prstGeom prst="roundRect">
            <a:avLst/>
          </a:prstGeom>
          <a:solidFill>
            <a:schemeClr val="accent2"/>
          </a:solidFill>
        </p:spPr>
        <p:txBody>
          <a:bodyPr rtlCol="0" wrap="square">
            <a:spAutoFit/>
          </a:bodyPr>
          <a:lstStyle/>
          <a:p txid="64655d3563740f3f4db081ca161d4ba5">
            <a:pPr algn="ctr">
              <a:buClr>
                <a:srgbClr val="008CCF"/>
              </a:buClr>
            </a:pPr>
            <a:r>
              <a:rPr dirty="0" lang="en-US" sz="2400">
                <a:solidFill>
                  <a:schemeClr val="bg1"/>
                </a:solidFill>
              </a:rPr>
              <a:t>Types de valeur</a:t>
            </a:r>
          </a:p>
        </p:txBody>
      </p:sp>
      <p:sp>
        <p:nvSpPr>
          <p:cNvPr id="32" name="TextBox 31">
            <a:extLst>
              <a:ext uri="{FF2B5EF4-FFF2-40B4-BE49-F238E27FC236}">
                <a16:creationId xmlns:a16="http://schemas.microsoft.com/office/drawing/2014/main" id="{FF4F2697-043B-495C-A608-1C73C35EBBE9}"/>
              </a:ext>
            </a:extLst>
          </p:cNvPr>
          <p:cNvSpPr txBox="1"/>
          <p:nvPr/>
        </p:nvSpPr>
        <p:spPr>
          <a:xfrm>
            <a:off x="4641288" y="4742310"/>
            <a:ext cx="2926080" cy="510778"/>
          </a:xfrm>
          <a:prstGeom prst="roundRect">
            <a:avLst/>
          </a:prstGeom>
          <a:solidFill>
            <a:schemeClr val="accent2"/>
          </a:solidFill>
        </p:spPr>
        <p:txBody>
          <a:bodyPr rtlCol="0" wrap="square">
            <a:spAutoFit/>
          </a:bodyPr>
          <a:lstStyle/>
          <a:p txid="e957fb4f56051bc53f090df22fb7276d">
            <a:pPr algn="ctr">
              <a:buClr>
                <a:srgbClr val="008CCF"/>
              </a:buClr>
            </a:pPr>
            <a:r>
              <a:rPr dirty="0" lang="en-US" sz="2400">
                <a:solidFill>
                  <a:schemeClr val="bg1"/>
                </a:solidFill>
              </a:rPr>
              <a:t>Règles de validation</a:t>
            </a:r>
          </a:p>
        </p:txBody>
      </p:sp>
      <p:sp>
        <p:nvSpPr>
          <p:cNvPr id="33" name="TextBox 32">
            <a:extLst>
              <a:ext uri="{FF2B5EF4-FFF2-40B4-BE49-F238E27FC236}">
                <a16:creationId xmlns:a16="http://schemas.microsoft.com/office/drawing/2014/main" id="{F5FF3167-B679-471A-85BC-90BDFFAD0DEB}"/>
              </a:ext>
            </a:extLst>
          </p:cNvPr>
          <p:cNvSpPr txBox="1"/>
          <p:nvPr/>
        </p:nvSpPr>
        <p:spPr>
          <a:xfrm>
            <a:off x="4641288" y="5424249"/>
            <a:ext cx="2926080" cy="510778"/>
          </a:xfrm>
          <a:prstGeom prst="roundRect">
            <a:avLst/>
          </a:prstGeom>
          <a:solidFill>
            <a:schemeClr val="accent2"/>
          </a:solidFill>
        </p:spPr>
        <p:txBody>
          <a:bodyPr rtlCol="0" wrap="square">
            <a:spAutoFit/>
          </a:bodyPr>
          <a:lstStyle/>
          <a:p txid="c0d9a75535b168235a42168465a6361e">
            <a:pPr algn="ctr">
              <a:buClr>
                <a:srgbClr val="008CCF"/>
              </a:buClr>
            </a:pPr>
            <a:r>
              <a:rPr dirty="0" lang="en-US" sz="2400">
                <a:solidFill>
                  <a:schemeClr val="bg1"/>
                </a:solidFill>
              </a:rPr>
              <a:t>Bouton terminé</a:t>
            </a:r>
          </a:p>
        </p:txBody>
      </p:sp>
      <p:sp>
        <p:nvSpPr>
          <p:cNvPr id="35" name="Rectangle: Rounded Corners 34">
            <a:extLst>
              <a:ext uri="{FF2B5EF4-FFF2-40B4-BE49-F238E27FC236}">
                <a16:creationId xmlns:a16="http://schemas.microsoft.com/office/drawing/2014/main" id="{118931C5-0555-464F-901B-7BB802EB486A}"/>
              </a:ext>
            </a:extLst>
          </p:cNvPr>
          <p:cNvSpPr/>
          <p:nvPr/>
        </p:nvSpPr>
        <p:spPr>
          <a:xfrm>
            <a:off x="673678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dirty="0" lang="en-US" sz="2200"/>
              <a:t>Qualité des données</a:t>
            </a:r>
          </a:p>
        </p:txBody>
      </p:sp>
      <p:pic>
        <p:nvPicPr>
          <p:cNvPr id="8" name="Graphic 7">
            <a:extLst>
              <a:ext uri="{FF2B5EF4-FFF2-40B4-BE49-F238E27FC236}">
                <a16:creationId xmlns:a16="http://schemas.microsoft.com/office/drawing/2014/main" id="{5ADE3A35-73AD-4607-8B0C-6642C503D8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887" y="2001293"/>
            <a:ext cx="1924683" cy="1924683"/>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9368" spd="slow">
        <p159:morph option="byObject"/>
      </p:transition>
    </mc:Choice>
    <mc:Fallback xmlns="">
      <p:transition advTm="19368"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par>
                                <p:cTn fill="hold" id="13" nodeType="with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1"/>
                                        </p:tgtEl>
                                        <p:attrNameLst>
                                          <p:attrName>style.visibility</p:attrName>
                                        </p:attrNameLst>
                                      </p:cBhvr>
                                      <p:to>
                                        <p:strVal val="visible"/>
                                      </p:to>
                                    </p:set>
                                    <p:animEffect filter="fade" transition="in">
                                      <p:cBhvr>
                                        <p:cTn dur="500" id="20"/>
                                        <p:tgtEl>
                                          <p:spTgt spid="3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3"/>
                                        </p:tgtEl>
                                        <p:attrNameLst>
                                          <p:attrName>style.visibility</p:attrName>
                                        </p:attrNameLst>
                                      </p:cBhvr>
                                      <p:to>
                                        <p:strVal val="visible"/>
                                      </p:to>
                                    </p:set>
                                    <p:animEffect filter="fade" transition="in">
                                      <p:cBhvr>
                                        <p:cTn dur="500" id="30"/>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1"/>
      <p:bldP animBg="1" grpId="0" spid="32"/>
      <p:bldP animBg="1" grpId="0" spid="33"/>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7f2a4fcb70991eb0ef7cc7732c3f4f1">
            <a:r>
              <a:rPr lang="en-US"/>
              <a:t>Types de valeurs dans la saisie de données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6432" y="1614237"/>
            <a:ext cx="2193471" cy="2193471"/>
          </a:xfrm>
          <a:prstGeom prst="rect">
            <a:avLst/>
          </a:prstGeom>
        </p:spPr>
      </p:pic>
      <p:sp>
        <p:nvSpPr>
          <p:cNvPr id="8" name="Rectangle: Rounded Corners 7">
            <a:extLst>
              <a:ext uri="{FF2B5EF4-FFF2-40B4-BE49-F238E27FC236}">
                <a16:creationId xmlns:a16="http://schemas.microsoft.com/office/drawing/2014/main" id="{26B34674-D193-4B2F-A645-25705E8F0248}"/>
              </a:ext>
            </a:extLst>
          </p:cNvPr>
          <p:cNvSpPr/>
          <p:nvPr/>
        </p:nvSpPr>
        <p:spPr>
          <a:xfrm>
            <a:off x="4876432"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n-US" sz="2200"/>
              <a:t>Saisie de données</a:t>
            </a:r>
          </a:p>
        </p:txBody>
      </p:sp>
      <p:sp>
        <p:nvSpPr>
          <p:cNvPr id="10" name="TextBox 9">
            <a:extLst>
              <a:ext uri="{FF2B5EF4-FFF2-40B4-BE49-F238E27FC236}">
                <a16:creationId xmlns:a16="http://schemas.microsoft.com/office/drawing/2014/main" id="{C1592F89-89EE-4BEB-9592-7B1F7171EC8D}"/>
              </a:ext>
            </a:extLst>
          </p:cNvPr>
          <p:cNvSpPr txBox="1"/>
          <p:nvPr/>
        </p:nvSpPr>
        <p:spPr>
          <a:xfrm>
            <a:off x="4646606" y="3615767"/>
            <a:ext cx="2926080" cy="510778"/>
          </a:xfrm>
          <a:prstGeom prst="roundRect">
            <a:avLst/>
          </a:prstGeom>
          <a:solidFill>
            <a:schemeClr val="accent2"/>
          </a:solidFill>
        </p:spPr>
        <p:txBody>
          <a:bodyPr rtlCol="0" wrap="square">
            <a:spAutoFit/>
          </a:bodyPr>
          <a:lstStyle/>
          <a:p txid="64655d3563740f3f4db081ca161d4ba5">
            <a:pPr algn="ctr">
              <a:buClr>
                <a:srgbClr val="008CCF"/>
              </a:buClr>
            </a:pPr>
            <a:r>
              <a:rPr lang="en-US" sz="2400">
                <a:solidFill>
                  <a:schemeClr val="bg1"/>
                </a:solidFill>
              </a:rPr>
              <a:t>Types de valeur</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3744" p14:dur="1250" spd="slow">
        <p159:morph option="byObject"/>
      </p:transition>
    </mc:Choice>
    <mc:Fallback xmlns="">
      <p:transition advTm="3744"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060" y="1952121"/>
            <a:ext cx="3561292" cy="3561292"/>
          </a:xfrm>
          <a:prstGeom prst="rect">
            <a:avLst/>
          </a:prstGeom>
        </p:spPr>
      </p:pic>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7f2a4fcb70991eb0ef7cc7732c3f4f1">
            <a:r>
              <a:rPr lang="en-US"/>
              <a:t>Types de valeurs dans la saisie de données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6B34674-D193-4B2F-A645-25705E8F0248}"/>
              </a:ext>
            </a:extLst>
          </p:cNvPr>
          <p:cNvSpPr/>
          <p:nvPr/>
        </p:nvSpPr>
        <p:spPr>
          <a:xfrm>
            <a:off x="3072802"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n-US" sz="2200"/>
              <a:t>Saisie de données</a:t>
            </a:r>
          </a:p>
        </p:txBody>
      </p:sp>
      <p:sp>
        <p:nvSpPr>
          <p:cNvPr id="10" name="TextBox 9">
            <a:extLst>
              <a:ext uri="{FF2B5EF4-FFF2-40B4-BE49-F238E27FC236}">
                <a16:creationId xmlns:a16="http://schemas.microsoft.com/office/drawing/2014/main" id="{C1592F89-89EE-4BEB-9592-7B1F7171EC8D}"/>
              </a:ext>
            </a:extLst>
          </p:cNvPr>
          <p:cNvSpPr txBox="1"/>
          <p:nvPr/>
        </p:nvSpPr>
        <p:spPr>
          <a:xfrm>
            <a:off x="6520888" y="1624159"/>
            <a:ext cx="2926080" cy="510778"/>
          </a:xfrm>
          <a:prstGeom prst="roundRect">
            <a:avLst/>
          </a:prstGeom>
          <a:solidFill>
            <a:schemeClr val="accent2"/>
          </a:solidFill>
        </p:spPr>
        <p:txBody>
          <a:bodyPr rtlCol="0" wrap="square">
            <a:spAutoFit/>
          </a:bodyPr>
          <a:lstStyle/>
          <a:p txid="64655d3563740f3f4db081ca161d4ba5">
            <a:pPr algn="ctr">
              <a:buClr>
                <a:srgbClr val="008CCF"/>
              </a:buClr>
            </a:pPr>
            <a:r>
              <a:rPr lang="en-US" sz="2400">
                <a:solidFill>
                  <a:schemeClr val="bg1"/>
                </a:solidFill>
              </a:rPr>
              <a:t>Types de valeur</a:t>
            </a:r>
          </a:p>
        </p:txBody>
      </p:sp>
      <p:sp>
        <p:nvSpPr>
          <p:cNvPr id="11" name="N1">
            <a:extLst>
              <a:ext uri="{FF2B5EF4-FFF2-40B4-BE49-F238E27FC236}">
                <a16:creationId xmlns:a16="http://schemas.microsoft.com/office/drawing/2014/main" id="{B5DD1EBD-98D0-4EEF-AABD-312A1F99F255}"/>
              </a:ext>
            </a:extLst>
          </p:cNvPr>
          <p:cNvSpPr/>
          <p:nvPr/>
        </p:nvSpPr>
        <p:spPr>
          <a:xfrm>
            <a:off x="-3339859"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C5">
            <a:extLst>
              <a:ext uri="{FF2B5EF4-FFF2-40B4-BE49-F238E27FC236}">
                <a16:creationId xmlns:a16="http://schemas.microsoft.com/office/drawing/2014/main" id="{5579FBC1-02BD-443D-BE14-AEF339C95795}"/>
              </a:ext>
            </a:extLst>
          </p:cNvPr>
          <p:cNvSpPr/>
          <p:nvPr/>
        </p:nvSpPr>
        <p:spPr>
          <a:xfrm>
            <a:off x="2594029" y="35146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3" name="T1">
            <a:extLst>
              <a:ext uri="{FF2B5EF4-FFF2-40B4-BE49-F238E27FC236}">
                <a16:creationId xmlns:a16="http://schemas.microsoft.com/office/drawing/2014/main" id="{4B294E7A-E9DE-4BDB-A9A2-286B913480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1837" y="2177715"/>
            <a:ext cx="343137" cy="308823"/>
          </a:xfrm>
          <a:prstGeom prst="rect">
            <a:avLst/>
          </a:prstGeom>
        </p:spPr>
      </p:pic>
      <p:sp>
        <p:nvSpPr>
          <p:cNvPr id="14" name="N2">
            <a:extLst>
              <a:ext uri="{FF2B5EF4-FFF2-40B4-BE49-F238E27FC236}">
                <a16:creationId xmlns:a16="http://schemas.microsoft.com/office/drawing/2014/main" id="{4191DCF8-CE01-461B-BB81-3A0FEED8D031}"/>
              </a:ext>
            </a:extLst>
          </p:cNvPr>
          <p:cNvSpPr/>
          <p:nvPr/>
        </p:nvSpPr>
        <p:spPr>
          <a:xfrm>
            <a:off x="-2816323"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N3">
            <a:extLst>
              <a:ext uri="{FF2B5EF4-FFF2-40B4-BE49-F238E27FC236}">
                <a16:creationId xmlns:a16="http://schemas.microsoft.com/office/drawing/2014/main" id="{05D75850-4484-4401-BB19-0FF9EF6C9FF2}"/>
              </a:ext>
            </a:extLst>
          </p:cNvPr>
          <p:cNvSpPr/>
          <p:nvPr/>
        </p:nvSpPr>
        <p:spPr>
          <a:xfrm>
            <a:off x="-2292788"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6" name="N4">
            <a:extLst>
              <a:ext uri="{FF2B5EF4-FFF2-40B4-BE49-F238E27FC236}">
                <a16:creationId xmlns:a16="http://schemas.microsoft.com/office/drawing/2014/main" id="{F9AAF2F2-C2A4-4A33-BC4D-374938DA69DA}"/>
              </a:ext>
            </a:extLst>
          </p:cNvPr>
          <p:cNvSpPr/>
          <p:nvPr/>
        </p:nvSpPr>
        <p:spPr>
          <a:xfrm>
            <a:off x="-1769252"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7" name="T2">
            <a:extLst>
              <a:ext uri="{FF2B5EF4-FFF2-40B4-BE49-F238E27FC236}">
                <a16:creationId xmlns:a16="http://schemas.microsoft.com/office/drawing/2014/main" id="{81A2374F-1CB0-4282-96C1-84DE11D027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8301" y="2177715"/>
            <a:ext cx="343137" cy="308823"/>
          </a:xfrm>
          <a:prstGeom prst="rect">
            <a:avLst/>
          </a:prstGeom>
        </p:spPr>
      </p:pic>
      <p:pic>
        <p:nvPicPr>
          <p:cNvPr id="18" name="T3">
            <a:extLst>
              <a:ext uri="{FF2B5EF4-FFF2-40B4-BE49-F238E27FC236}">
                <a16:creationId xmlns:a16="http://schemas.microsoft.com/office/drawing/2014/main" id="{77982B83-3226-4858-95C7-C4F125BC4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765" y="2177715"/>
            <a:ext cx="343137" cy="308823"/>
          </a:xfrm>
          <a:prstGeom prst="rect">
            <a:avLst/>
          </a:prstGeom>
        </p:spPr>
      </p:pic>
      <p:sp>
        <p:nvSpPr>
          <p:cNvPr id="19" name="C4">
            <a:extLst>
              <a:ext uri="{FF2B5EF4-FFF2-40B4-BE49-F238E27FC236}">
                <a16:creationId xmlns:a16="http://schemas.microsoft.com/office/drawing/2014/main" id="{53EA09A8-0A6F-4F26-8BD2-231B218716B0}"/>
              </a:ext>
            </a:extLst>
          </p:cNvPr>
          <p:cNvSpPr/>
          <p:nvPr/>
        </p:nvSpPr>
        <p:spPr>
          <a:xfrm>
            <a:off x="-1743192"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C3">
            <a:extLst>
              <a:ext uri="{FF2B5EF4-FFF2-40B4-BE49-F238E27FC236}">
                <a16:creationId xmlns:a16="http://schemas.microsoft.com/office/drawing/2014/main" id="{338DC10D-65F6-4DE4-8BA9-2555BB41B479}"/>
              </a:ext>
            </a:extLst>
          </p:cNvPr>
          <p:cNvSpPr/>
          <p:nvPr/>
        </p:nvSpPr>
        <p:spPr>
          <a:xfrm>
            <a:off x="-226604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C2">
            <a:extLst>
              <a:ext uri="{FF2B5EF4-FFF2-40B4-BE49-F238E27FC236}">
                <a16:creationId xmlns:a16="http://schemas.microsoft.com/office/drawing/2014/main" id="{C18A49BF-2077-4744-8894-5C0165B3B87A}"/>
              </a:ext>
            </a:extLst>
          </p:cNvPr>
          <p:cNvSpPr/>
          <p:nvPr/>
        </p:nvSpPr>
        <p:spPr>
          <a:xfrm>
            <a:off x="-278888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2" name="C1">
            <a:extLst>
              <a:ext uri="{FF2B5EF4-FFF2-40B4-BE49-F238E27FC236}">
                <a16:creationId xmlns:a16="http://schemas.microsoft.com/office/drawing/2014/main" id="{FB1576CA-1E47-4FC1-8024-08148D8ADE59}"/>
              </a:ext>
            </a:extLst>
          </p:cNvPr>
          <p:cNvSpPr/>
          <p:nvPr/>
        </p:nvSpPr>
        <p:spPr>
          <a:xfrm>
            <a:off x="-331173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23" name="T4">
            <a:extLst>
              <a:ext uri="{FF2B5EF4-FFF2-40B4-BE49-F238E27FC236}">
                <a16:creationId xmlns:a16="http://schemas.microsoft.com/office/drawing/2014/main" id="{BAA3F12E-EAE7-4378-B655-2EE063064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1229" y="2177715"/>
            <a:ext cx="343137" cy="308823"/>
          </a:xfrm>
          <a:prstGeom prst="rect">
            <a:avLst/>
          </a:prstGeom>
        </p:spPr>
      </p:pic>
      <p:sp>
        <p:nvSpPr>
          <p:cNvPr id="24" name="N5">
            <a:extLst>
              <a:ext uri="{FF2B5EF4-FFF2-40B4-BE49-F238E27FC236}">
                <a16:creationId xmlns:a16="http://schemas.microsoft.com/office/drawing/2014/main" id="{AE9BD7CB-023D-49E7-88A2-F28BBD424988}"/>
              </a:ext>
            </a:extLst>
          </p:cNvPr>
          <p:cNvSpPr/>
          <p:nvPr/>
        </p:nvSpPr>
        <p:spPr>
          <a:xfrm>
            <a:off x="2594028" y="30694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25" name="T5">
            <a:extLst>
              <a:ext uri="{FF2B5EF4-FFF2-40B4-BE49-F238E27FC236}">
                <a16:creationId xmlns:a16="http://schemas.microsoft.com/office/drawing/2014/main" id="{142BEDB0-B892-4EED-8959-F128A685E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9715" y="3925251"/>
            <a:ext cx="343137" cy="308823"/>
          </a:xfrm>
          <a:prstGeom prst="rect">
            <a:avLst/>
          </a:prstGeom>
        </p:spPr>
      </p:pic>
      <p:sp>
        <p:nvSpPr>
          <p:cNvPr id="26" name="N1">
            <a:extLst>
              <a:ext uri="{FF2B5EF4-FFF2-40B4-BE49-F238E27FC236}">
                <a16:creationId xmlns:a16="http://schemas.microsoft.com/office/drawing/2014/main" id="{B1AF501F-7849-4E0C-B3BD-2A4009949D09}"/>
              </a:ext>
            </a:extLst>
          </p:cNvPr>
          <p:cNvSpPr/>
          <p:nvPr/>
        </p:nvSpPr>
        <p:spPr>
          <a:xfrm>
            <a:off x="-3331837"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31" name="T1">
            <a:extLst>
              <a:ext uri="{FF2B5EF4-FFF2-40B4-BE49-F238E27FC236}">
                <a16:creationId xmlns:a16="http://schemas.microsoft.com/office/drawing/2014/main" id="{E26EB2DF-9290-4A61-A5DD-B4FCCD050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3815" y="2185737"/>
            <a:ext cx="343137" cy="308823"/>
          </a:xfrm>
          <a:prstGeom prst="rect">
            <a:avLst/>
          </a:prstGeom>
        </p:spPr>
      </p:pic>
      <p:sp>
        <p:nvSpPr>
          <p:cNvPr id="32" name="N2">
            <a:extLst>
              <a:ext uri="{FF2B5EF4-FFF2-40B4-BE49-F238E27FC236}">
                <a16:creationId xmlns:a16="http://schemas.microsoft.com/office/drawing/2014/main" id="{999A65A1-EC0C-4E77-86FE-AA3E7CF70D89}"/>
              </a:ext>
            </a:extLst>
          </p:cNvPr>
          <p:cNvSpPr/>
          <p:nvPr/>
        </p:nvSpPr>
        <p:spPr>
          <a:xfrm>
            <a:off x="-2808301"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N3">
            <a:extLst>
              <a:ext uri="{FF2B5EF4-FFF2-40B4-BE49-F238E27FC236}">
                <a16:creationId xmlns:a16="http://schemas.microsoft.com/office/drawing/2014/main" id="{9D12692E-12D9-447E-A822-904724A881FA}"/>
              </a:ext>
            </a:extLst>
          </p:cNvPr>
          <p:cNvSpPr/>
          <p:nvPr/>
        </p:nvSpPr>
        <p:spPr>
          <a:xfrm>
            <a:off x="-2284766"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4" name="N4">
            <a:extLst>
              <a:ext uri="{FF2B5EF4-FFF2-40B4-BE49-F238E27FC236}">
                <a16:creationId xmlns:a16="http://schemas.microsoft.com/office/drawing/2014/main" id="{9AFA4125-BC73-471C-AC7B-6A6143929C3A}"/>
              </a:ext>
            </a:extLst>
          </p:cNvPr>
          <p:cNvSpPr/>
          <p:nvPr/>
        </p:nvSpPr>
        <p:spPr>
          <a:xfrm>
            <a:off x="-1761230"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35" name="T2">
            <a:extLst>
              <a:ext uri="{FF2B5EF4-FFF2-40B4-BE49-F238E27FC236}">
                <a16:creationId xmlns:a16="http://schemas.microsoft.com/office/drawing/2014/main" id="{DFC1C226-57B8-4E34-8B94-4D2143A4B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0279" y="2185737"/>
            <a:ext cx="343137" cy="308823"/>
          </a:xfrm>
          <a:prstGeom prst="rect">
            <a:avLst/>
          </a:prstGeom>
        </p:spPr>
      </p:pic>
      <p:pic>
        <p:nvPicPr>
          <p:cNvPr id="36" name="T3">
            <a:extLst>
              <a:ext uri="{FF2B5EF4-FFF2-40B4-BE49-F238E27FC236}">
                <a16:creationId xmlns:a16="http://schemas.microsoft.com/office/drawing/2014/main" id="{131F4684-98CA-40F4-ADCA-F44F91ECF0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6743" y="2185737"/>
            <a:ext cx="343137" cy="308823"/>
          </a:xfrm>
          <a:prstGeom prst="rect">
            <a:avLst/>
          </a:prstGeom>
        </p:spPr>
      </p:pic>
      <p:sp>
        <p:nvSpPr>
          <p:cNvPr id="37" name="C4">
            <a:extLst>
              <a:ext uri="{FF2B5EF4-FFF2-40B4-BE49-F238E27FC236}">
                <a16:creationId xmlns:a16="http://schemas.microsoft.com/office/drawing/2014/main" id="{D09EE3F3-211E-4601-9D05-F085C149E7C6}"/>
              </a:ext>
            </a:extLst>
          </p:cNvPr>
          <p:cNvSpPr/>
          <p:nvPr/>
        </p:nvSpPr>
        <p:spPr>
          <a:xfrm>
            <a:off x="-173517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8" name="C3">
            <a:extLst>
              <a:ext uri="{FF2B5EF4-FFF2-40B4-BE49-F238E27FC236}">
                <a16:creationId xmlns:a16="http://schemas.microsoft.com/office/drawing/2014/main" id="{67A26F13-5F9D-440D-8CED-C25F2BDA32E4}"/>
              </a:ext>
            </a:extLst>
          </p:cNvPr>
          <p:cNvSpPr/>
          <p:nvPr/>
        </p:nvSpPr>
        <p:spPr>
          <a:xfrm>
            <a:off x="-225801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9" name="C2">
            <a:extLst>
              <a:ext uri="{FF2B5EF4-FFF2-40B4-BE49-F238E27FC236}">
                <a16:creationId xmlns:a16="http://schemas.microsoft.com/office/drawing/2014/main" id="{585A1F00-2C08-4062-915B-BCC3E43469A9}"/>
              </a:ext>
            </a:extLst>
          </p:cNvPr>
          <p:cNvSpPr/>
          <p:nvPr/>
        </p:nvSpPr>
        <p:spPr>
          <a:xfrm>
            <a:off x="-278086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40" name="C1">
            <a:extLst>
              <a:ext uri="{FF2B5EF4-FFF2-40B4-BE49-F238E27FC236}">
                <a16:creationId xmlns:a16="http://schemas.microsoft.com/office/drawing/2014/main" id="{410EFAE3-45B2-4052-AB24-387C533C3A53}"/>
              </a:ext>
            </a:extLst>
          </p:cNvPr>
          <p:cNvSpPr/>
          <p:nvPr/>
        </p:nvSpPr>
        <p:spPr>
          <a:xfrm>
            <a:off x="-3303714"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41" name="T4">
            <a:extLst>
              <a:ext uri="{FF2B5EF4-FFF2-40B4-BE49-F238E27FC236}">
                <a16:creationId xmlns:a16="http://schemas.microsoft.com/office/drawing/2014/main" id="{0C31B67A-647C-410A-A6EA-A0C6A2ECEB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3207" y="2185737"/>
            <a:ext cx="343137" cy="308823"/>
          </a:xfrm>
          <a:prstGeom prst="rect">
            <a:avLst/>
          </a:prstGeom>
        </p:spPr>
      </p:pic>
      <p:grpSp>
        <p:nvGrpSpPr>
          <p:cNvPr id="44" name="Group 43">
            <a:extLst>
              <a:ext uri="{FF2B5EF4-FFF2-40B4-BE49-F238E27FC236}">
                <a16:creationId xmlns:a16="http://schemas.microsoft.com/office/drawing/2014/main" id="{66253352-DE4D-4530-9A9E-618BEEA1D918}"/>
              </a:ext>
            </a:extLst>
          </p:cNvPr>
          <p:cNvGrpSpPr/>
          <p:nvPr/>
        </p:nvGrpSpPr>
        <p:grpSpPr>
          <a:xfrm rot="5400000">
            <a:off x="1486225" y="2935283"/>
            <a:ext cx="2080920" cy="2116379"/>
            <a:chOff x="6180415" y="4383895"/>
            <a:chExt cx="1677102" cy="1705680"/>
          </a:xfrm>
        </p:grpSpPr>
        <p:sp>
          <p:nvSpPr>
            <p:cNvPr id="45" name="Freeform: Shape 44">
              <a:extLst>
                <a:ext uri="{FF2B5EF4-FFF2-40B4-BE49-F238E27FC236}">
                  <a16:creationId xmlns:a16="http://schemas.microsoft.com/office/drawing/2014/main" id="{5B0963F2-DE71-493D-B400-2E0CA5F44258}"/>
                </a:ext>
              </a:extLst>
            </p:cNvPr>
            <p:cNvSpPr/>
            <p:nvPr/>
          </p:nvSpPr>
          <p:spPr>
            <a:xfrm>
              <a:off x="6180415" y="4383895"/>
              <a:ext cx="1225296" cy="1225296"/>
            </a:xfrm>
            <a:custGeom>
              <a:avLst/>
              <a:gdLst>
                <a:gd fmla="*/ 724810 w 1450526" name="connsiteX0"/>
                <a:gd fmla="*/ 96138 h 1450525" name="connsiteY0"/>
                <a:gd fmla="*/ 279933 w 1450526" name="connsiteX1"/>
                <a:gd fmla="*/ 280413 h 1450525" name="connsiteY1"/>
                <a:gd fmla="*/ 279933 w 1450526" name="connsiteX2"/>
                <a:gd fmla="*/ 1170165 h 1450525" name="connsiteY2"/>
                <a:gd fmla="*/ 1169686 w 1450526" name="connsiteX3"/>
                <a:gd fmla="*/ 1170166 h 1450525" name="connsiteY3"/>
                <a:gd fmla="*/ 1169686 w 1450526" name="connsiteX4"/>
                <a:gd fmla="*/ 280412 h 1450525" name="connsiteY4"/>
                <a:gd fmla="*/ 724810 w 1450526" name="connsiteX5"/>
                <a:gd fmla="*/ 96138 h 1450525" name="connsiteY5"/>
                <a:gd fmla="*/ 725263 w 1450526" name="connsiteX6"/>
                <a:gd fmla="*/ 0 h 1450525" name="connsiteY6"/>
                <a:gd fmla="*/ 1450526 w 1450526" name="connsiteX7"/>
                <a:gd fmla="*/ 725263 h 1450525" name="connsiteY7"/>
                <a:gd fmla="*/ 725263 w 1450526" name="connsiteX8"/>
                <a:gd fmla="*/ 1450525 h 1450525" name="connsiteY8"/>
                <a:gd fmla="*/ 0 w 1450526" name="connsiteX9"/>
                <a:gd fmla="*/ 725263 h 1450525" name="connsiteY9"/>
                <a:gd fmla="*/ 725263 w 1450526" name="connsiteX10"/>
                <a:gd fmla="*/ 0 h 145052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50525" w="1450526">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cap="flat" w="3038">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CEE2E59B-AB9C-463A-871F-B52FC078BD62}"/>
                </a:ext>
              </a:extLst>
            </p:cNvPr>
            <p:cNvSpPr/>
            <p:nvPr/>
          </p:nvSpPr>
          <p:spPr>
            <a:xfrm>
              <a:off x="7216228" y="5448300"/>
              <a:ext cx="641289" cy="641275"/>
            </a:xfrm>
            <a:custGeom>
              <a:avLst/>
              <a:gdLst>
                <a:gd fmla="*/ 35503 w 729976" name="connsiteX0"/>
                <a:gd fmla="*/ 35558 h 729960" name="connsiteY0"/>
                <a:gd fmla="*/ 35503 w 729976" name="connsiteX1"/>
                <a:gd fmla="*/ 35558 h 729960" name="connsiteY1"/>
                <a:gd fmla="*/ 208706 w 729976" name="connsiteX2"/>
                <a:gd fmla="*/ 35558 h 729960" name="connsiteY2"/>
                <a:gd fmla="*/ 208706 w 729976" name="connsiteX3"/>
                <a:gd fmla="*/ 35558 h 729960" name="connsiteY3"/>
                <a:gd fmla="*/ 713728 w 729976" name="connsiteX4"/>
                <a:gd fmla="*/ 540610 h 729960" name="connsiteY4"/>
                <a:gd fmla="*/ 713783 w 729976" name="connsiteX5"/>
                <a:gd fmla="*/ 617403 h 729960" name="connsiteY5"/>
                <a:gd fmla="*/ 713728 w 729976" name="connsiteX6"/>
                <a:gd fmla="*/ 617458 h 729960" name="connsiteY6"/>
                <a:gd fmla="*/ 713728 w 729976" name="connsiteX7"/>
                <a:gd fmla="*/ 617458 h 729960" name="connsiteY7"/>
                <a:gd fmla="*/ 617464 w 729976" name="connsiteX8"/>
                <a:gd fmla="*/ 713722 h 729960" name="connsiteY8"/>
                <a:gd fmla="*/ 540671 w 729976" name="connsiteX9"/>
                <a:gd fmla="*/ 713777 h 729960" name="connsiteY9"/>
                <a:gd fmla="*/ 540616 w 729976" name="connsiteX10"/>
                <a:gd fmla="*/ 713722 h 729960" name="connsiteY10"/>
                <a:gd fmla="*/ 540616 w 729976" name="connsiteX11"/>
                <a:gd fmla="*/ 713722 h 729960" name="connsiteY11"/>
                <a:gd fmla="*/ 35534 w 729976" name="connsiteX12"/>
                <a:gd fmla="*/ 208700 h 729960" name="connsiteY12"/>
                <a:gd fmla="*/ 35503 w 729976" name="connsiteX13"/>
                <a:gd fmla="*/ 35558 h 729960"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29960" w="729976">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cap="flat" w="3038">
              <a:noFill/>
              <a:prstDash val="solid"/>
              <a:miter/>
            </a:ln>
          </p:spPr>
          <p:txBody>
            <a:bodyPr anchor="ctr" rtlCol="0"/>
            <a:lstStyle/>
            <a:p>
              <a:endParaRPr lang="en-US"/>
            </a:p>
          </p:txBody>
        </p:sp>
      </p:grpSp>
      <p:sp>
        <p:nvSpPr>
          <p:cNvPr id="3" name="Oval 2">
            <a:extLst>
              <a:ext uri="{FF2B5EF4-FFF2-40B4-BE49-F238E27FC236}">
                <a16:creationId xmlns:a16="http://schemas.microsoft.com/office/drawing/2014/main" id="{7AE5977D-D14C-4C31-AACF-014144CD1059}"/>
              </a:ext>
            </a:extLst>
          </p:cNvPr>
          <p:cNvSpPr/>
          <p:nvPr/>
        </p:nvSpPr>
        <p:spPr>
          <a:xfrm>
            <a:off x="7693442" y="2205264"/>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lang="en-US" sz="2800"/>
              <a:t>#</a:t>
            </a:r>
          </a:p>
        </p:txBody>
      </p:sp>
      <p:grpSp>
        <p:nvGrpSpPr>
          <p:cNvPr id="29" name="Group 28">
            <a:extLst>
              <a:ext uri="{FF2B5EF4-FFF2-40B4-BE49-F238E27FC236}">
                <a16:creationId xmlns:a16="http://schemas.microsoft.com/office/drawing/2014/main" id="{70B3C0BD-0D80-4B2A-9D30-A674A5C0911D}"/>
              </a:ext>
            </a:extLst>
          </p:cNvPr>
          <p:cNvGrpSpPr/>
          <p:nvPr/>
        </p:nvGrpSpPr>
        <p:grpSpPr>
          <a:xfrm>
            <a:off x="7521017" y="3604120"/>
            <a:ext cx="914400" cy="914400"/>
            <a:chOff x="7069528" y="2557564"/>
            <a:chExt cx="914400" cy="914400"/>
          </a:xfrm>
        </p:grpSpPr>
        <p:pic>
          <p:nvPicPr>
            <p:cNvPr descr="Flip calendar with solid fill" id="27" name="Graphic 26">
              <a:extLst>
                <a:ext uri="{FF2B5EF4-FFF2-40B4-BE49-F238E27FC236}">
                  <a16:creationId xmlns:a16="http://schemas.microsoft.com/office/drawing/2014/main" id="{C44CDDE8-F37C-4E35-BBDB-5E853DCC8C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69528" y="2557564"/>
              <a:ext cx="914400" cy="914400"/>
            </a:xfrm>
            <a:prstGeom prst="rect">
              <a:avLst/>
            </a:prstGeom>
          </p:spPr>
        </p:pic>
        <p:sp>
          <p:nvSpPr>
            <p:cNvPr id="28" name="TextBox 27">
              <a:extLst>
                <a:ext uri="{FF2B5EF4-FFF2-40B4-BE49-F238E27FC236}">
                  <a16:creationId xmlns:a16="http://schemas.microsoft.com/office/drawing/2014/main" id="{D533505B-D2CC-40F3-B7BA-0D68FCB1EBF0}"/>
                </a:ext>
              </a:extLst>
            </p:cNvPr>
            <p:cNvSpPr txBox="1"/>
            <p:nvPr/>
          </p:nvSpPr>
          <p:spPr>
            <a:xfrm>
              <a:off x="7301540" y="2953013"/>
              <a:ext cx="450376" cy="369332"/>
            </a:xfrm>
            <a:prstGeom prst="rect">
              <a:avLst/>
            </a:prstGeom>
            <a:noFill/>
          </p:spPr>
          <p:txBody>
            <a:bodyPr rtlCol="0" wrap="square">
              <a:spAutoFit/>
            </a:bodyPr>
            <a:lstStyle/>
            <a:p txid="a3575631fc76819748da773b5b0087a4">
              <a:pPr algn="l">
                <a:buClr>
                  <a:srgbClr val="008CCF"/>
                </a:buClr>
              </a:pPr>
              <a:r>
                <a:rPr lang="en-US">
                  <a:solidFill>
                    <a:schemeClr val="accent3"/>
                  </a:solidFill>
                  <a:latin typeface="+mj-lt"/>
                </a:rPr>
                <a:t>18</a:t>
              </a:r>
            </a:p>
          </p:txBody>
        </p:sp>
      </p:grpSp>
      <p:pic>
        <p:nvPicPr>
          <p:cNvPr descr="Chat bubble with solid fill" id="49" name="Graphic 48">
            <a:extLst>
              <a:ext uri="{FF2B5EF4-FFF2-40B4-BE49-F238E27FC236}">
                <a16:creationId xmlns:a16="http://schemas.microsoft.com/office/drawing/2014/main" id="{D613251F-4CA1-4A93-AFA1-1F0B7CDB1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1017" y="4913969"/>
            <a:ext cx="914400" cy="914400"/>
          </a:xfrm>
          <a:prstGeom prst="rect">
            <a:avLst/>
          </a:prstGeom>
        </p:spPr>
      </p:pic>
      <p:sp>
        <p:nvSpPr>
          <p:cNvPr id="55" name="Oval 54">
            <a:extLst>
              <a:ext uri="{FF2B5EF4-FFF2-40B4-BE49-F238E27FC236}">
                <a16:creationId xmlns:a16="http://schemas.microsoft.com/office/drawing/2014/main" id="{7C320A49-BB77-478A-AEA3-F57BCEE05238}"/>
              </a:ext>
            </a:extLst>
          </p:cNvPr>
          <p:cNvSpPr/>
          <p:nvPr/>
        </p:nvSpPr>
        <p:spPr>
          <a:xfrm>
            <a:off x="7693442" y="2970293"/>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8d6b1023c530276d8ff8326e8b190df">
            <a:pPr algn="ctr"/>
            <a:r>
              <a:rPr lang="en-US" sz="2600"/>
              <a:t>≥0</a:t>
            </a:r>
          </a:p>
        </p:txBody>
      </p:sp>
      <p:grpSp>
        <p:nvGrpSpPr>
          <p:cNvPr id="71" name="Group 70">
            <a:extLst>
              <a:ext uri="{FF2B5EF4-FFF2-40B4-BE49-F238E27FC236}">
                <a16:creationId xmlns:a16="http://schemas.microsoft.com/office/drawing/2014/main" id="{E6C37791-215D-4F42-BE31-8886B6321895}"/>
              </a:ext>
            </a:extLst>
          </p:cNvPr>
          <p:cNvGrpSpPr/>
          <p:nvPr/>
        </p:nvGrpSpPr>
        <p:grpSpPr>
          <a:xfrm>
            <a:off x="7455493" y="4488698"/>
            <a:ext cx="1045449" cy="491984"/>
            <a:chOff x="7455493" y="4693242"/>
            <a:chExt cx="1045449" cy="491984"/>
          </a:xfrm>
        </p:grpSpPr>
        <p:sp>
          <p:nvSpPr>
            <p:cNvPr id="54" name="TextBox 53">
              <a:extLst>
                <a:ext uri="{FF2B5EF4-FFF2-40B4-BE49-F238E27FC236}">
                  <a16:creationId xmlns:a16="http://schemas.microsoft.com/office/drawing/2014/main" id="{0D578AFE-2C81-4932-AB5B-4ABD3DE5D470}"/>
                </a:ext>
              </a:extLst>
            </p:cNvPr>
            <p:cNvSpPr txBox="1"/>
            <p:nvPr/>
          </p:nvSpPr>
          <p:spPr>
            <a:xfrm>
              <a:off x="7831960" y="4715653"/>
              <a:ext cx="292518" cy="461665"/>
            </a:xfrm>
            <a:prstGeom prst="rect">
              <a:avLst/>
            </a:prstGeom>
            <a:noFill/>
          </p:spPr>
          <p:txBody>
            <a:bodyPr rtlCol="0" wrap="square">
              <a:spAutoFit/>
            </a:bodyPr>
            <a:lstStyle/>
            <a:p txid="8576d41fabdbdfc5c149911cf536b4be">
              <a:pPr algn="ctr">
                <a:buClr>
                  <a:srgbClr val="008CCF"/>
                </a:buClr>
              </a:pPr>
              <a:r>
                <a:rPr lang="en-US" sz="2400">
                  <a:solidFill>
                    <a:schemeClr val="accent3"/>
                  </a:solidFill>
                  <a:latin typeface="+mj-lt"/>
                </a:rPr>
                <a:t>/</a:t>
              </a:r>
            </a:p>
          </p:txBody>
        </p:sp>
        <p:sp>
          <p:nvSpPr>
            <p:cNvPr id="69" name="Freeform: Shape 68">
              <a:extLst>
                <a:ext uri="{FF2B5EF4-FFF2-40B4-BE49-F238E27FC236}">
                  <a16:creationId xmlns:a16="http://schemas.microsoft.com/office/drawing/2014/main" id="{84162E69-3C5D-4846-AF3C-C75FB92D1123}"/>
                </a:ext>
              </a:extLst>
            </p:cNvPr>
            <p:cNvSpPr/>
            <p:nvPr/>
          </p:nvSpPr>
          <p:spPr>
            <a:xfrm>
              <a:off x="8065049" y="4799981"/>
              <a:ext cx="435893" cy="385245"/>
            </a:xfrm>
            <a:custGeom>
              <a:avLst/>
              <a:gdLst>
                <a:gd fmla="*/ 281559 w 288321" name="connsiteX0"/>
                <a:gd fmla="*/ 97010 h 254820" name="connsiteY0"/>
                <a:gd fmla="*/ 269748 w 288321" name="connsiteX1"/>
                <a:gd fmla="*/ 73512 h 254820" name="connsiteY1"/>
                <a:gd fmla="*/ 271434 w 288321" name="connsiteX2"/>
                <a:gd fmla="*/ 64673 h 254820" name="connsiteY2"/>
                <a:gd fmla="*/ 263185 w 288321" name="connsiteX3"/>
                <a:gd fmla="*/ 43375 h 254820" name="connsiteY3"/>
                <a:gd fmla="*/ 253908 w 288321" name="connsiteX4"/>
                <a:gd fmla="*/ 36707 h 254820" name="connsiteY4"/>
                <a:gd fmla="*/ 254594 w 288321" name="connsiteX5"/>
                <a:gd fmla="*/ 27278 h 254820" name="connsiteY5"/>
                <a:gd fmla="*/ 224342 w 288321" name="connsiteX6"/>
                <a:gd fmla="*/ 65 h 254820" name="connsiteY6"/>
                <a:gd fmla="*/ 164392 w 288321" name="connsiteX7"/>
                <a:gd fmla="*/ 65 h 254820" name="connsiteY7"/>
                <a:gd fmla="*/ 111166 w 288321" name="connsiteX8"/>
                <a:gd fmla="*/ 18696 h 254820" name="connsiteY8"/>
                <a:gd fmla="*/ 93716 w 288321" name="connsiteX9"/>
                <a:gd fmla="*/ 27001 h 254820" name="connsiteY9"/>
                <a:gd fmla="*/ 81991 w 288321" name="connsiteX10"/>
                <a:gd fmla="*/ 27001 h 254820" name="connsiteY10"/>
                <a:gd fmla="*/ 60007 w 288321" name="connsiteX11"/>
                <a:gd fmla="*/ 10275 h 254820" name="connsiteY11"/>
                <a:gd fmla="*/ 0 w 288321" name="connsiteX12"/>
                <a:gd fmla="*/ 10275 h 254820" name="connsiteY12"/>
                <a:gd fmla="*/ 0 w 288321" name="connsiteX13"/>
                <a:gd fmla="*/ 170591 h 254820" name="connsiteY13"/>
                <a:gd fmla="*/ 60103 w 288321" name="connsiteX14"/>
                <a:gd fmla="*/ 170591 h 254820" name="connsiteY14"/>
                <a:gd fmla="*/ 82105 w 288321" name="connsiteX15"/>
                <a:gd fmla="*/ 153836 h 254820" name="connsiteY15"/>
                <a:gd fmla="*/ 85411 w 288321" name="connsiteX16"/>
                <a:gd fmla="*/ 153836 h 254820" name="connsiteY16"/>
                <a:gd fmla="*/ 96841 w 288321" name="connsiteX17"/>
                <a:gd fmla="*/ 157084 h 254820" name="connsiteY17"/>
                <a:gd fmla="*/ 144732 w 288321" name="connsiteX18"/>
                <a:gd fmla="*/ 225140 h 254820" name="connsiteY18"/>
                <a:gd fmla="*/ 174488 w 288321" name="connsiteX19"/>
                <a:gd fmla="*/ 254820 h 254820" name="connsiteY19"/>
                <a:gd fmla="*/ 174536 w 288321" name="connsiteX20"/>
                <a:gd fmla="*/ 254820 h 254820" name="connsiteY20"/>
                <a:gd fmla="*/ 177394 w 288321" name="connsiteX21"/>
                <a:gd fmla="*/ 254677 h 254820" name="connsiteY21"/>
                <a:gd fmla="*/ 204197 w 288321" name="connsiteX22"/>
                <a:gd fmla="*/ 223740 h 254820" name="connsiteY22"/>
                <a:gd fmla="*/ 195272 w 288321" name="connsiteX23"/>
                <a:gd fmla="*/ 163733 h 254820" name="connsiteY23"/>
                <a:gd fmla="*/ 194243 w 288321" name="connsiteX24"/>
                <a:gd fmla="*/ 160875 h 254820" name="connsiteY24"/>
                <a:gd fmla="*/ 194672 w 288321" name="connsiteX25"/>
                <a:gd fmla="*/ 160570 h 254820" name="connsiteY25"/>
                <a:gd fmla="*/ 258699 w 288321" name="connsiteX26"/>
                <a:gd fmla="*/ 160570 h 254820" name="connsiteY26"/>
                <a:gd fmla="*/ 288322 w 288321" name="connsiteX27"/>
                <a:gd fmla="*/ 130720 h 254820" name="connsiteY27"/>
                <a:gd fmla="*/ 288322 w 288321" name="connsiteX28"/>
                <a:gd fmla="*/ 130681 h 254820" name="connsiteY28"/>
                <a:gd fmla="*/ 279083 w 288321" name="connsiteX29"/>
                <a:gd fmla="*/ 109088 h 254820" name="connsiteY29"/>
                <a:gd fmla="*/ 281559 w 288321" name="connsiteX30"/>
                <a:gd fmla="*/ 97010 h 254820" name="connsiteY30"/>
                <a:gd fmla="*/ 63903 w 288321" name="connsiteX31"/>
                <a:gd fmla="*/ 148493 h 254820" name="connsiteY31"/>
                <a:gd fmla="*/ 60093 w 288321" name="connsiteX32"/>
                <a:gd fmla="*/ 151541 h 254820" name="connsiteY32"/>
                <a:gd fmla="*/ 19050 w 288321" name="connsiteX33"/>
                <a:gd fmla="*/ 151541 h 254820" name="connsiteY33"/>
                <a:gd fmla="*/ 19050 w 288321" name="connsiteX34"/>
                <a:gd fmla="*/ 29325 h 254820" name="connsiteY34"/>
                <a:gd fmla="*/ 60007 w 288321" name="connsiteX35"/>
                <a:gd fmla="*/ 29325 h 254820" name="connsiteY35"/>
                <a:gd fmla="*/ 63913 w 288321" name="connsiteX36"/>
                <a:gd fmla="*/ 33221 h 254820" name="connsiteY36"/>
                <a:gd fmla="*/ 266157 w 288321" name="connsiteX37"/>
                <a:gd fmla="*/ 138396 h 254820" name="connsiteY37"/>
                <a:gd fmla="*/ 258699 w 288321" name="connsiteX38"/>
                <a:gd fmla="*/ 141549 h 254820" name="connsiteY38"/>
                <a:gd fmla="*/ 194681 w 288321" name="connsiteX39"/>
                <a:gd fmla="*/ 141549 h 254820" name="connsiteY39"/>
                <a:gd fmla="*/ 175079 w 288321" name="connsiteX40"/>
                <a:gd fmla="*/ 160380 h 254820" name="connsiteY40"/>
                <a:gd fmla="*/ 175079 w 288321" name="connsiteX41"/>
                <a:gd fmla="*/ 161475 h 254820" name="connsiteY41"/>
                <a:gd fmla="*/ 177336 w 288321" name="connsiteX42"/>
                <a:gd fmla="*/ 170153 h 254820" name="connsiteY42"/>
                <a:gd fmla="*/ 185156 w 288321" name="connsiteX43"/>
                <a:gd fmla="*/ 223836 h 254820" name="connsiteY43"/>
                <a:gd fmla="*/ 175574 w 288321" name="connsiteX44"/>
                <a:gd fmla="*/ 235770 h 254820" name="connsiteY44"/>
                <a:gd fmla="*/ 167326 w 288321" name="connsiteX45"/>
                <a:gd fmla="*/ 233056 h 254820" name="connsiteY45"/>
                <a:gd fmla="*/ 163820 w 288321" name="connsiteX46"/>
                <a:gd fmla="*/ 225169 h 254820" name="connsiteY46"/>
                <a:gd fmla="*/ 106842 w 288321" name="connsiteX47"/>
                <a:gd fmla="*/ 140873 h 254820" name="connsiteY47"/>
                <a:gd fmla="*/ 85401 w 288321" name="connsiteX48"/>
                <a:gd fmla="*/ 134815 h 254820" name="connsiteY48"/>
                <a:gd fmla="*/ 83048 w 288321" name="connsiteX49"/>
                <a:gd fmla="*/ 134815 h 254820" name="connsiteY49"/>
                <a:gd fmla="*/ 83048 w 288321" name="connsiteX50"/>
                <a:gd fmla="*/ 46080 h 254820" name="connsiteY50"/>
                <a:gd fmla="*/ 93716 w 288321" name="connsiteX51"/>
                <a:gd fmla="*/ 46080 h 254820" name="connsiteY51"/>
                <a:gd fmla="*/ 122882 w 288321" name="connsiteX52"/>
                <a:gd fmla="*/ 33697 h 254820" name="connsiteY52"/>
                <a:gd fmla="*/ 164392 w 288321" name="connsiteX53"/>
                <a:gd fmla="*/ 19096 h 254820" name="connsiteY53"/>
                <a:gd fmla="*/ 224342 w 288321" name="connsiteX54"/>
                <a:gd fmla="*/ 19096 h 254820" name="connsiteY54"/>
                <a:gd fmla="*/ 235601 w 288321" name="connsiteX55"/>
                <a:gd fmla="*/ 28735 h 254820" name="connsiteY55"/>
                <a:gd fmla="*/ 233105 w 288321" name="connsiteX56"/>
                <a:gd fmla="*/ 36355 h 254820" name="connsiteY56"/>
                <a:gd fmla="*/ 231324 w 288321" name="connsiteX57"/>
                <a:gd fmla="*/ 46775 h 254820" name="connsiteY57"/>
                <a:gd fmla="*/ 240563 w 288321" name="connsiteX58"/>
                <a:gd fmla="*/ 52719 h 254820" name="connsiteY58"/>
                <a:gd fmla="*/ 249450 w 288321" name="connsiteX59"/>
                <a:gd fmla="*/ 56529 h 254820" name="connsiteY59"/>
                <a:gd fmla="*/ 249574 w 288321" name="connsiteX60"/>
                <a:gd fmla="*/ 70616 h 254820" name="connsiteY60"/>
                <a:gd fmla="*/ 249394 w 288321" name="connsiteX61"/>
                <a:gd fmla="*/ 84086 h 254820" name="connsiteY61"/>
                <a:gd fmla="*/ 254165 w 288321" name="connsiteX62"/>
                <a:gd fmla="*/ 86742 h 254820" name="connsiteY62"/>
                <a:gd fmla="*/ 262509 w 288321" name="connsiteX63"/>
                <a:gd fmla="*/ 96962 h 254820" name="connsiteY63"/>
                <a:gd fmla="*/ 259166 w 288321" name="connsiteX64"/>
                <a:gd fmla="*/ 104821 h 254820" name="connsiteY64"/>
                <a:gd fmla="*/ 258648 w 288321" name="connsiteX65"/>
                <a:gd fmla="*/ 118281 h 254820" name="connsiteY65"/>
                <a:gd fmla="*/ 262528 w 288321" name="connsiteX66"/>
                <a:gd fmla="*/ 120813 h 254820" name="connsiteY66"/>
                <a:gd fmla="*/ 269272 w 288321" name="connsiteX67"/>
                <a:gd fmla="*/ 130748 h 254820" name="connsiteY67"/>
                <a:gd fmla="*/ 266157 w 288321" name="connsiteX68"/>
                <a:gd fmla="*/ 138396 h 254820"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20" w="288321">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cap="flat" w="9525">
              <a:noFill/>
              <a:prstDash val="solid"/>
              <a:miter/>
            </a:ln>
          </p:spPr>
          <p:txBody>
            <a:bodyPr anchor="ctr" rtlCol="0"/>
            <a:lstStyle/>
            <a:p>
              <a:endParaRPr lang="en-US"/>
            </a:p>
          </p:txBody>
        </p:sp>
        <p:sp>
          <p:nvSpPr>
            <p:cNvPr id="66" name="Freeform: Shape 65">
              <a:extLst>
                <a:ext uri="{FF2B5EF4-FFF2-40B4-BE49-F238E27FC236}">
                  <a16:creationId xmlns:a16="http://schemas.microsoft.com/office/drawing/2014/main" id="{57C166CA-20FC-479A-931E-5E2F826B3D74}"/>
                </a:ext>
              </a:extLst>
            </p:cNvPr>
            <p:cNvSpPr/>
            <p:nvPr/>
          </p:nvSpPr>
          <p:spPr>
            <a:xfrm flipH="1">
              <a:off x="7455493" y="4693242"/>
              <a:ext cx="435896" cy="385233"/>
            </a:xfrm>
            <a:custGeom>
              <a:avLst/>
              <a:gdLst>
                <a:gd fmla="*/ 279683 w 288323" name="connsiteX0"/>
                <a:gd fmla="*/ 103025 h 254812" name="connsiteY0"/>
                <a:gd fmla="*/ 258728 w 288323" name="connsiteX1"/>
                <a:gd fmla="*/ 94233 h 254812" name="connsiteY1"/>
                <a:gd fmla="*/ 194681 w 288323" name="connsiteX2"/>
                <a:gd fmla="*/ 94233 h 254812" name="connsiteY2"/>
                <a:gd fmla="*/ 194262 w 288323" name="connsiteX3"/>
                <a:gd fmla="*/ 93957 h 254812" name="connsiteY3"/>
                <a:gd fmla="*/ 195282 w 288323" name="connsiteX4"/>
                <a:gd fmla="*/ 91100 h 254812" name="connsiteY4"/>
                <a:gd fmla="*/ 204206 w 288323" name="connsiteX5"/>
                <a:gd fmla="*/ 31092 h 254812" name="connsiteY5"/>
                <a:gd fmla="*/ 177403 w 288323" name="connsiteX6"/>
                <a:gd fmla="*/ 145 h 254812" name="connsiteY6"/>
                <a:gd fmla="*/ 144913 w 288323" name="connsiteX7"/>
                <a:gd fmla="*/ 26806 h 254812" name="connsiteY7"/>
                <a:gd fmla="*/ 144770 w 288323" name="connsiteX8"/>
                <a:gd fmla="*/ 29673 h 254812" name="connsiteY8"/>
                <a:gd fmla="*/ 96888 w 288323" name="connsiteX9"/>
                <a:gd fmla="*/ 97739 h 254812" name="connsiteY9"/>
                <a:gd fmla="*/ 85401 w 288323" name="connsiteX10"/>
                <a:gd fmla="*/ 100968 h 254812" name="connsiteY10"/>
                <a:gd fmla="*/ 82096 w 288323" name="connsiteX11"/>
                <a:gd fmla="*/ 100968 h 254812" name="connsiteY11"/>
                <a:gd fmla="*/ 60093 w 288323" name="connsiteX12"/>
                <a:gd fmla="*/ 84223 h 254812" name="connsiteY12"/>
                <a:gd fmla="*/ 0 w 288323" name="connsiteX13"/>
                <a:gd fmla="*/ 84223 h 254812" name="connsiteY13"/>
                <a:gd fmla="*/ 0 w 288323" name="connsiteX14"/>
                <a:gd fmla="*/ 244566 h 254812" name="connsiteY14"/>
                <a:gd fmla="*/ 60007 w 288323" name="connsiteX15"/>
                <a:gd fmla="*/ 244566 h 254812" name="connsiteY15"/>
                <a:gd fmla="*/ 82010 w 288323" name="connsiteX16"/>
                <a:gd fmla="*/ 227802 h 254812" name="connsiteY16"/>
                <a:gd fmla="*/ 93726 w 288323" name="connsiteX17"/>
                <a:gd fmla="*/ 227802 h 254812" name="connsiteY17"/>
                <a:gd fmla="*/ 111176 w 288323" name="connsiteX18"/>
                <a:gd fmla="*/ 236108 h 254812" name="connsiteY18"/>
                <a:gd fmla="*/ 164392 w 288323" name="connsiteX19"/>
                <a:gd fmla="*/ 254749 h 254812" name="connsiteY19"/>
                <a:gd fmla="*/ 224342 w 288323" name="connsiteX20"/>
                <a:gd fmla="*/ 254749 h 254812" name="connsiteY20"/>
                <a:gd fmla="*/ 254594 w 288323" name="connsiteX21"/>
                <a:gd fmla="*/ 227536 h 254812" name="connsiteY21"/>
                <a:gd fmla="*/ 253908 w 288323" name="connsiteX22"/>
                <a:gd fmla="*/ 218125 h 254812" name="connsiteY22"/>
                <a:gd fmla="*/ 263195 w 288323" name="connsiteX23"/>
                <a:gd fmla="*/ 211458 h 254812" name="connsiteY23"/>
                <a:gd fmla="*/ 271434 w 288323" name="connsiteX24"/>
                <a:gd fmla="*/ 190179 h 254812" name="connsiteY24"/>
                <a:gd fmla="*/ 269748 w 288323" name="connsiteX25"/>
                <a:gd fmla="*/ 181330 h 254812" name="connsiteY25"/>
                <a:gd fmla="*/ 281559 w 288323" name="connsiteX26"/>
                <a:gd fmla="*/ 157832 h 254812" name="connsiteY26"/>
                <a:gd fmla="*/ 279035 w 288323" name="connsiteX27"/>
                <a:gd fmla="*/ 145773 h 254812" name="connsiteY27"/>
                <a:gd fmla="*/ 280041 w 288323" name="connsiteX28"/>
                <a:gd fmla="*/ 103394 h 254812" name="connsiteY28"/>
                <a:gd fmla="*/ 279683 w 288323" name="connsiteX29"/>
                <a:gd fmla="*/ 103025 h 254812" name="connsiteY29"/>
                <a:gd fmla="*/ 63903 w 288323" name="connsiteX30"/>
                <a:gd fmla="*/ 221611 h 254812" name="connsiteY30"/>
                <a:gd fmla="*/ 59998 w 288323" name="connsiteX31"/>
                <a:gd fmla="*/ 225516 h 254812" name="connsiteY31"/>
                <a:gd fmla="*/ 19050 w 288323" name="connsiteX32"/>
                <a:gd fmla="*/ 225516 h 254812" name="connsiteY32"/>
                <a:gd fmla="*/ 19050 w 288323" name="connsiteX33"/>
                <a:gd fmla="*/ 103301 h 254812" name="connsiteY33"/>
                <a:gd fmla="*/ 60103 w 288323" name="connsiteX34"/>
                <a:gd fmla="*/ 103301 h 254812" name="connsiteY34"/>
                <a:gd fmla="*/ 63913 w 288323" name="connsiteX35"/>
                <a:gd fmla="*/ 106349 h 254812" name="connsiteY35"/>
                <a:gd fmla="*/ 262538 w 288323" name="connsiteX36"/>
                <a:gd fmla="*/ 133981 h 254812" name="connsiteY36"/>
                <a:gd fmla="*/ 256634 w 288323" name="connsiteX37"/>
                <a:gd fmla="*/ 146089 h 254812" name="connsiteY37"/>
                <a:gd fmla="*/ 259166 w 288323" name="connsiteX38"/>
                <a:gd fmla="*/ 149974 h 254812" name="connsiteY38"/>
                <a:gd fmla="*/ 262509 w 288323" name="connsiteX39"/>
                <a:gd fmla="*/ 157841 h 254812" name="connsiteY39"/>
                <a:gd fmla="*/ 254165 w 288323" name="connsiteX40"/>
                <a:gd fmla="*/ 168052 h 254812" name="connsiteY40"/>
                <a:gd fmla="*/ 246908 w 288323" name="connsiteX41"/>
                <a:gd fmla="*/ 179400 h 254812" name="connsiteY41"/>
                <a:gd fmla="*/ 249574 w 288323" name="connsiteX42"/>
                <a:gd fmla="*/ 184187 h 254812" name="connsiteY42"/>
                <a:gd fmla="*/ 252432 w 288323" name="connsiteX43"/>
                <a:gd fmla="*/ 190960 h 254812" name="connsiteY43"/>
                <a:gd fmla="*/ 249479 w 288323" name="connsiteX44"/>
                <a:gd fmla="*/ 198265 h 254812" name="connsiteY44"/>
                <a:gd fmla="*/ 239763 w 288323" name="connsiteX45"/>
                <a:gd fmla="*/ 202075 h 254812" name="connsiteY45"/>
                <a:gd fmla="*/ 230220 w 288323" name="connsiteX46"/>
                <a:gd fmla="*/ 211582 h 254812" name="connsiteY46"/>
                <a:gd fmla="*/ 233096 w 288323" name="connsiteX47"/>
                <a:gd fmla="*/ 218420 h 254812" name="connsiteY47"/>
                <a:gd fmla="*/ 235601 w 288323" name="connsiteX48"/>
                <a:gd fmla="*/ 226040 h 254812" name="connsiteY48"/>
                <a:gd fmla="*/ 224342 w 288323" name="connsiteX49"/>
                <a:gd fmla="*/ 235699 h 254812" name="connsiteY49"/>
                <a:gd fmla="*/ 164392 w 288323" name="connsiteX50"/>
                <a:gd fmla="*/ 235699 h 254812" name="connsiteY50"/>
                <a:gd fmla="*/ 122873 w 288323" name="connsiteX51"/>
                <a:gd fmla="*/ 221097 h 254812" name="connsiteY51"/>
                <a:gd fmla="*/ 93716 w 288323" name="connsiteX52"/>
                <a:gd fmla="*/ 208714 h 254812" name="connsiteY52"/>
                <a:gd fmla="*/ 83048 w 288323" name="connsiteX53"/>
                <a:gd fmla="*/ 208714 h 254812" name="connsiteY53"/>
                <a:gd fmla="*/ 83048 w 288323" name="connsiteX54"/>
                <a:gd fmla="*/ 120037 h 254812" name="connsiteY54"/>
                <a:gd fmla="*/ 85401 w 288323" name="connsiteX55"/>
                <a:gd fmla="*/ 120037 h 254812" name="connsiteY55"/>
                <a:gd fmla="*/ 106842 w 288323" name="connsiteX56"/>
                <a:gd fmla="*/ 113998 h 254812" name="connsiteY56"/>
                <a:gd fmla="*/ 163820 w 288323" name="connsiteX57"/>
                <a:gd fmla="*/ 29692 h 254812" name="connsiteY57"/>
                <a:gd fmla="*/ 167316 w 288323" name="connsiteX58"/>
                <a:gd fmla="*/ 21815 h 254812" name="connsiteY58"/>
                <a:gd fmla="*/ 175574 w 288323" name="connsiteX59"/>
                <a:gd fmla="*/ 19091 h 254812" name="connsiteY59"/>
                <a:gd fmla="*/ 185156 w 288323" name="connsiteX60"/>
                <a:gd fmla="*/ 31006 h 254812" name="connsiteY60"/>
                <a:gd fmla="*/ 177336 w 288323" name="connsiteX61"/>
                <a:gd fmla="*/ 84689 h 254812" name="connsiteY61"/>
                <a:gd fmla="*/ 175079 w 288323" name="connsiteX62"/>
                <a:gd fmla="*/ 93367 h 254812" name="connsiteY62"/>
                <a:gd fmla="*/ 175079 w 288323" name="connsiteX63"/>
                <a:gd fmla="*/ 94462 h 254812" name="connsiteY63"/>
                <a:gd fmla="*/ 194681 w 288323" name="connsiteX64"/>
                <a:gd fmla="*/ 113283 h 254812" name="connsiteY64"/>
                <a:gd fmla="*/ 258699 w 288323" name="connsiteX65"/>
                <a:gd fmla="*/ 113283 h 254812" name="connsiteY65"/>
                <a:gd fmla="*/ 266157 w 288323" name="connsiteX66"/>
                <a:gd fmla="*/ 116436 h 254812" name="connsiteY66"/>
                <a:gd fmla="*/ 269272 w 288323" name="connsiteX67"/>
                <a:gd fmla="*/ 124132 h 254812" name="connsiteY67"/>
                <a:gd fmla="*/ 262538 w 288323" name="connsiteX68"/>
                <a:gd fmla="*/ 133972 h 25481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12" w="288323">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cap="flat" w="9525">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263445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744" p14:dur="1250" spd="slow">
        <p159:morph option="byObject"/>
      </p:transition>
    </mc:Choice>
    <mc:Fallback xmlns="">
      <p:transition advTm="77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2">
                                  <p:stCondLst>
                                    <p:cond delay="0"/>
                                  </p:stCondLst>
                                  <p:childTnLst>
                                    <p:set>
                                      <p:cBhvr>
                                        <p:cTn dur="1" fill="hold" id="6">
                                          <p:stCondLst>
                                            <p:cond delay="0"/>
                                          </p:stCondLst>
                                        </p:cTn>
                                        <p:tgtEl>
                                          <p:spTgt spid="44"/>
                                        </p:tgtEl>
                                        <p:attrNameLst>
                                          <p:attrName>style.visibility</p:attrName>
                                        </p:attrNameLst>
                                      </p:cBhvr>
                                      <p:to>
                                        <p:strVal val="visible"/>
                                      </p:to>
                                    </p:set>
                                    <p:anim calcmode="lin" valueType="num">
                                      <p:cBhvr additive="base">
                                        <p:cTn dur="500" fill="hold" id="7"/>
                                        <p:tgtEl>
                                          <p:spTgt spid="44"/>
                                        </p:tgtEl>
                                        <p:attrNameLst>
                                          <p:attrName>ppt_x</p:attrName>
                                        </p:attrNameLst>
                                      </p:cBhvr>
                                      <p:tavLst>
                                        <p:tav tm="0">
                                          <p:val>
                                            <p:strVal val="0-#ppt_w/2"/>
                                          </p:val>
                                        </p:tav>
                                        <p:tav tm="100000">
                                          <p:val>
                                            <p:strVal val="#ppt_x"/>
                                          </p:val>
                                        </p:tav>
                                      </p:tavLst>
                                    </p:anim>
                                    <p:anim calcmode="lin" valueType="num">
                                      <p:cBhvr additive="base">
                                        <p:cTn dur="500" fill="hold" id="8"/>
                                        <p:tgtEl>
                                          <p:spTgt spid="44"/>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 presetSubtype="0">
                                  <p:stCondLst>
                                    <p:cond delay="0"/>
                                  </p:stCondLst>
                                  <p:childTnLst>
                                    <p:set>
                                      <p:cBhvr>
                                        <p:cTn dur="1" fill="hold" id="11">
                                          <p:stCondLst>
                                            <p:cond delay="0"/>
                                          </p:stCondLst>
                                        </p:cTn>
                                        <p:tgtEl>
                                          <p:spTgt spid="25"/>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24"/>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12"/>
                                        </p:tgtEl>
                                        <p:attrNameLst>
                                          <p:attrName>style.visibility</p:attrName>
                                        </p:attrNameLst>
                                      </p:cBhvr>
                                      <p:to>
                                        <p:strVal val="visible"/>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gtEl>
                                        <p:attrNameLst>
                                          <p:attrName>style.visibility</p:attrName>
                                        </p:attrNameLst>
                                      </p:cBhvr>
                                      <p:to>
                                        <p:strVal val="visible"/>
                                      </p:to>
                                    </p:set>
                                    <p:animEffect filter="fade" transition="in">
                                      <p:cBhvr>
                                        <p:cTn dur="500" id="20"/>
                                        <p:tgtEl>
                                          <p:spTgt spid="3"/>
                                        </p:tgtEl>
                                      </p:cBhvr>
                                    </p:animEffect>
                                  </p:childTnLst>
                                </p:cTn>
                              </p:par>
                              <p:par>
                                <p:cTn fill="hold" id="21" nodeType="with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500" id="23"/>
                                        <p:tgtEl>
                                          <p:spTgt spid="29"/>
                                        </p:tgtEl>
                                      </p:cBhvr>
                                    </p:animEffect>
                                  </p:childTnLst>
                                </p:cTn>
                              </p:par>
                              <p:par>
                                <p:cTn fill="hold" id="24" nodeType="withEffect" presetClass="entr" presetID="10" presetSubtype="0">
                                  <p:stCondLst>
                                    <p:cond delay="0"/>
                                  </p:stCondLst>
                                  <p:childTnLst>
                                    <p:set>
                                      <p:cBhvr>
                                        <p:cTn dur="1" fill="hold" id="25">
                                          <p:stCondLst>
                                            <p:cond delay="0"/>
                                          </p:stCondLst>
                                        </p:cTn>
                                        <p:tgtEl>
                                          <p:spTgt spid="49"/>
                                        </p:tgtEl>
                                        <p:attrNameLst>
                                          <p:attrName>style.visibility</p:attrName>
                                        </p:attrNameLst>
                                      </p:cBhvr>
                                      <p:to>
                                        <p:strVal val="visible"/>
                                      </p:to>
                                    </p:set>
                                    <p:animEffect filter="fade" transition="in">
                                      <p:cBhvr>
                                        <p:cTn dur="500" id="26"/>
                                        <p:tgtEl>
                                          <p:spTgt spid="4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55"/>
                                        </p:tgtEl>
                                        <p:attrNameLst>
                                          <p:attrName>style.visibility</p:attrName>
                                        </p:attrNameLst>
                                      </p:cBhvr>
                                      <p:to>
                                        <p:strVal val="visible"/>
                                      </p:to>
                                    </p:set>
                                    <p:animEffect filter="fade" transition="in">
                                      <p:cBhvr>
                                        <p:cTn dur="500" id="29"/>
                                        <p:tgtEl>
                                          <p:spTgt spid="55"/>
                                        </p:tgtEl>
                                      </p:cBhvr>
                                    </p:animEffect>
                                  </p:childTnLst>
                                </p:cTn>
                              </p:par>
                              <p:par>
                                <p:cTn fill="hold" id="30" nodeType="withEffect" presetClass="entr" presetID="10" presetSubtype="0">
                                  <p:stCondLst>
                                    <p:cond delay="0"/>
                                  </p:stCondLst>
                                  <p:childTnLst>
                                    <p:set>
                                      <p:cBhvr>
                                        <p:cTn dur="1" fill="hold" id="31">
                                          <p:stCondLst>
                                            <p:cond delay="0"/>
                                          </p:stCondLst>
                                        </p:cTn>
                                        <p:tgtEl>
                                          <p:spTgt spid="71"/>
                                        </p:tgtEl>
                                        <p:attrNameLst>
                                          <p:attrName>style.visibility</p:attrName>
                                        </p:attrNameLst>
                                      </p:cBhvr>
                                      <p:to>
                                        <p:strVal val="visible"/>
                                      </p:to>
                                    </p:set>
                                    <p:animEffect filter="fade" transition="in">
                                      <p:cBhvr>
                                        <p:cTn dur="500" id="32"/>
                                        <p:tgtEl>
                                          <p:spTgt spid="71"/>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path" presetID="56" presetSubtype="0">
                                  <p:stCondLst>
                                    <p:cond delay="0"/>
                                  </p:stCondLst>
                                  <p:childTnLst>
                                    <p:animMotion origin="layout" path="M -6.25E-7 1.11111E-6 L 0.43399 -0.10764 " pathEditMode="relative" ptsTypes="AA" rAng="0">
                                      <p:cBhvr>
                                        <p:cTn dur="1500" fill="hold" id="36"/>
                                        <p:tgtEl>
                                          <p:spTgt spid="24"/>
                                        </p:tgtEl>
                                        <p:attrNameLst>
                                          <p:attrName>ppt_x</p:attrName>
                                          <p:attrName>ppt_y</p:attrName>
                                        </p:attrNameLst>
                                      </p:cBhvr>
                                      <p:rCtr x="21693" y="-5394"/>
                                    </p:animMotion>
                                  </p:childTnLst>
                                </p:cTn>
                              </p:par>
                              <p:par>
                                <p:cTn fill="hold" grpId="1" id="37" nodeType="withEffect" presetClass="path" presetID="56" presetSubtype="0">
                                  <p:stCondLst>
                                    <p:cond delay="0"/>
                                  </p:stCondLst>
                                  <p:childTnLst>
                                    <p:animMotion origin="layout" path="M -6.25E-7 -3.7037E-6 L 0.42188 0.06528 " pathEditMode="relative" ptsTypes="AA" rAng="0">
                                      <p:cBhvr>
                                        <p:cTn dur="1500" fill="hold" id="38"/>
                                        <p:tgtEl>
                                          <p:spTgt spid="12"/>
                                        </p:tgtEl>
                                        <p:attrNameLst>
                                          <p:attrName>ppt_x</p:attrName>
                                          <p:attrName>ppt_y</p:attrName>
                                        </p:attrNameLst>
                                      </p:cBhvr>
                                      <p:rCtr x="21094" y="3264"/>
                                    </p:animMotion>
                                  </p:childTnLst>
                                </p:cTn>
                              </p:par>
                              <p:par>
                                <p:cTn fill="hold" id="39" nodeType="withEffect" presetClass="path" presetID="49" presetSubtype="0">
                                  <p:stCondLst>
                                    <p:cond delay="0"/>
                                  </p:stCondLst>
                                  <p:childTnLst>
                                    <p:animMotion origin="layout" path="M 1.66667E-6 2.59259E-6 L 0.43216 0.17685 " pathEditMode="relative" ptsTypes="AA" rAng="0">
                                      <p:cBhvr>
                                        <p:cTn dur="1500" fill="hold" id="40"/>
                                        <p:tgtEl>
                                          <p:spTgt spid="25"/>
                                        </p:tgtEl>
                                        <p:attrNameLst>
                                          <p:attrName>ppt_x</p:attrName>
                                          <p:attrName>ppt_y</p:attrName>
                                        </p:attrNameLst>
                                      </p:cBhvr>
                                      <p:rCtr x="21602" y="8843"/>
                                    </p:animMotion>
                                  </p:childTnLst>
                                </p:cTn>
                              </p:par>
                            </p:childTnLst>
                          </p:cTn>
                        </p:par>
                        <p:par>
                          <p:cTn fill="hold" id="41">
                            <p:stCondLst>
                              <p:cond delay="1500"/>
                            </p:stCondLst>
                            <p:childTnLst>
                              <p:par>
                                <p:cTn fill="hold" grpId="2" id="42" nodeType="after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par>
                                <p:cTn fill="hold" grpId="2"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id="48" nodeType="withEffect" presetClass="exit" presetID="10" presetSubtype="0">
                                  <p:stCondLst>
                                    <p:cond delay="0"/>
                                  </p:stCondLst>
                                  <p:childTnLst>
                                    <p:animEffect filter="fade" transition="out">
                                      <p:cBhvr>
                                        <p:cTn dur="500" id="49"/>
                                        <p:tgtEl>
                                          <p:spTgt spid="25"/>
                                        </p:tgtEl>
                                      </p:cBhvr>
                                    </p:animEffect>
                                    <p:set>
                                      <p:cBhvr>
                                        <p:cTn dur="1" fill="hold" id="50">
                                          <p:stCondLst>
                                            <p:cond delay="499"/>
                                          </p:stCondLst>
                                        </p:cTn>
                                        <p:tgtEl>
                                          <p:spTgt spid="25"/>
                                        </p:tgtEl>
                                        <p:attrNameLst>
                                          <p:attrName>style.visibility</p:attrName>
                                        </p:attrNameLst>
                                      </p:cBhvr>
                                      <p:to>
                                        <p:strVal val="hidden"/>
                                      </p:to>
                                    </p:set>
                                  </p:childTnLst>
                                </p:cTn>
                              </p:par>
                            </p:childTnLst>
                          </p:cTn>
                        </p:par>
                        <p:par>
                          <p:cTn fill="hold" id="51">
                            <p:stCondLst>
                              <p:cond delay="2000"/>
                            </p:stCondLst>
                            <p:childTnLst>
                              <p:par>
                                <p:cTn fill="hold" grpId="1" id="52" nodeType="afterEffect" presetClass="emph" presetID="26" presetSubtype="0">
                                  <p:stCondLst>
                                    <p:cond delay="0"/>
                                  </p:stCondLst>
                                  <p:childTnLst>
                                    <p:animEffect filter="fade" transition="out">
                                      <p:cBhvr>
                                        <p:cTn dur="1500" id="53" tmFilter="0, 0; .2, .5; .8, .5; 1, 0"/>
                                        <p:tgtEl>
                                          <p:spTgt spid="3"/>
                                        </p:tgtEl>
                                      </p:cBhvr>
                                    </p:animEffect>
                                    <p:animScale>
                                      <p:cBhvr>
                                        <p:cTn autoRev="1" dur="750" fill="hold" id="54"/>
                                        <p:tgtEl>
                                          <p:spTgt spid="3"/>
                                        </p:tgtEl>
                                      </p:cBhvr>
                                      <p:by x="105000" y="105000"/>
                                    </p:animScale>
                                  </p:childTnLst>
                                </p:cTn>
                              </p:par>
                              <p:par>
                                <p:cTn fill="hold" id="55" nodeType="withEffect" presetClass="emph" presetID="26" presetSubtype="0">
                                  <p:stCondLst>
                                    <p:cond delay="0"/>
                                  </p:stCondLst>
                                  <p:childTnLst>
                                    <p:animEffect filter="fade" transition="out">
                                      <p:cBhvr>
                                        <p:cTn dur="1500" id="56" tmFilter="0, 0; .2, .5; .8, .5; 1, 0"/>
                                        <p:tgtEl>
                                          <p:spTgt spid="29"/>
                                        </p:tgtEl>
                                      </p:cBhvr>
                                    </p:animEffect>
                                    <p:animScale>
                                      <p:cBhvr>
                                        <p:cTn autoRev="1" dur="750" fill="hold" id="57"/>
                                        <p:tgtEl>
                                          <p:spTgt spid="29"/>
                                        </p:tgtEl>
                                      </p:cBhvr>
                                      <p:by x="105000" y="105000"/>
                                    </p:animScale>
                                  </p:childTnLst>
                                </p:cTn>
                              </p:par>
                              <p:par>
                                <p:cTn fill="hold" id="58" nodeType="withEffect" presetClass="emph" presetID="26" presetSubtype="0">
                                  <p:stCondLst>
                                    <p:cond delay="0"/>
                                  </p:stCondLst>
                                  <p:childTnLst>
                                    <p:animEffect filter="fade" transition="out">
                                      <p:cBhvr>
                                        <p:cTn dur="1500" id="59" tmFilter="0, 0; .2, .5; .8, .5; 1, 0"/>
                                        <p:tgtEl>
                                          <p:spTgt spid="49"/>
                                        </p:tgtEl>
                                      </p:cBhvr>
                                    </p:animEffect>
                                    <p:animScale>
                                      <p:cBhvr>
                                        <p:cTn autoRev="1" dur="750" fill="hold" id="60"/>
                                        <p:tgtEl>
                                          <p:spTgt spid="49"/>
                                        </p:tgtEl>
                                      </p:cBhvr>
                                      <p:by x="105000" y="105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1" spid="12"/>
      <p:bldP animBg="1" grpId="2" spid="12"/>
      <p:bldP animBg="1" grpId="0" spid="24"/>
      <p:bldP animBg="1" grpId="1" spid="24"/>
      <p:bldP animBg="1" grpId="2" spid="24"/>
      <p:bldP animBg="1" grpId="0" spid="3"/>
      <p:bldP animBg="1" grpId="1" spid="3"/>
      <p:bldP animBg="1" grpId="0" spid="5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be69f897fd3db0590b0408f4ef5a868d">
            <a:r>
              <a:rPr dirty="0" lang="en-US"/>
              <a:t>Quelques types de valeurs dans DHIS2</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E6A9D7-76A1-4593-A620-E313BB1C4C1D}"/>
              </a:ext>
            </a:extLst>
          </p:cNvPr>
          <p:cNvSpPr txBox="1"/>
          <p:nvPr/>
        </p:nvSpPr>
        <p:spPr>
          <a:xfrm>
            <a:off x="4622271" y="1335930"/>
            <a:ext cx="2926080" cy="510778"/>
          </a:xfrm>
          <a:prstGeom prst="roundRect">
            <a:avLst/>
          </a:prstGeom>
          <a:solidFill>
            <a:schemeClr val="accent2"/>
          </a:solidFill>
        </p:spPr>
        <p:txBody>
          <a:bodyPr rtlCol="0" wrap="square">
            <a:spAutoFit/>
          </a:bodyPr>
          <a:lstStyle/>
          <a:p txid="64655d3563740f3f4db081ca161d4ba5">
            <a:pPr algn="ctr">
              <a:buClr>
                <a:srgbClr val="008CCF"/>
              </a:buClr>
            </a:pPr>
            <a:r>
              <a:rPr dirty="0" lang="en-US" sz="2400">
                <a:solidFill>
                  <a:schemeClr val="bg1"/>
                </a:solidFill>
              </a:rPr>
              <a:t>Types de valeur</a:t>
            </a:r>
          </a:p>
        </p:txBody>
      </p:sp>
      <p:sp>
        <p:nvSpPr>
          <p:cNvPr id="5" name="Oval 4">
            <a:extLst>
              <a:ext uri="{FF2B5EF4-FFF2-40B4-BE49-F238E27FC236}">
                <a16:creationId xmlns:a16="http://schemas.microsoft.com/office/drawing/2014/main" id="{A0387D8E-2D15-41C1-BC51-28285F8E1B5A}"/>
              </a:ext>
            </a:extLst>
          </p:cNvPr>
          <p:cNvSpPr/>
          <p:nvPr/>
        </p:nvSpPr>
        <p:spPr>
          <a:xfrm>
            <a:off x="2904873" y="2060890"/>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2800"/>
              <a:t>#</a:t>
            </a:r>
          </a:p>
        </p:txBody>
      </p:sp>
      <p:grpSp>
        <p:nvGrpSpPr>
          <p:cNvPr id="6" name="Group 5">
            <a:extLst>
              <a:ext uri="{FF2B5EF4-FFF2-40B4-BE49-F238E27FC236}">
                <a16:creationId xmlns:a16="http://schemas.microsoft.com/office/drawing/2014/main" id="{FA905FFB-16A6-4BFE-9016-B2C7C74793DA}"/>
              </a:ext>
            </a:extLst>
          </p:cNvPr>
          <p:cNvGrpSpPr/>
          <p:nvPr/>
        </p:nvGrpSpPr>
        <p:grpSpPr>
          <a:xfrm>
            <a:off x="2732448" y="3459746"/>
            <a:ext cx="914400" cy="914400"/>
            <a:chOff x="7069528" y="2557564"/>
            <a:chExt cx="914400" cy="914400"/>
          </a:xfrm>
        </p:grpSpPr>
        <p:pic>
          <p:nvPicPr>
            <p:cNvPr descr="Flip calendar with solid fill" id="7" name="Graphic 6">
              <a:extLst>
                <a:ext uri="{FF2B5EF4-FFF2-40B4-BE49-F238E27FC236}">
                  <a16:creationId xmlns:a16="http://schemas.microsoft.com/office/drawing/2014/main" id="{B6EBB498-D8D6-4EBB-87BF-2A12315547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9528" y="2557564"/>
              <a:ext cx="914400" cy="914400"/>
            </a:xfrm>
            <a:prstGeom prst="rect">
              <a:avLst/>
            </a:prstGeom>
          </p:spPr>
        </p:pic>
        <p:sp>
          <p:nvSpPr>
            <p:cNvPr id="8" name="TextBox 7">
              <a:extLst>
                <a:ext uri="{FF2B5EF4-FFF2-40B4-BE49-F238E27FC236}">
                  <a16:creationId xmlns:a16="http://schemas.microsoft.com/office/drawing/2014/main" id="{1A588D37-CE3A-406B-8DF0-8590B14596D6}"/>
                </a:ext>
              </a:extLst>
            </p:cNvPr>
            <p:cNvSpPr txBox="1"/>
            <p:nvPr/>
          </p:nvSpPr>
          <p:spPr>
            <a:xfrm>
              <a:off x="7301540" y="2953013"/>
              <a:ext cx="450376" cy="369332"/>
            </a:xfrm>
            <a:prstGeom prst="rect">
              <a:avLst/>
            </a:prstGeom>
            <a:noFill/>
          </p:spPr>
          <p:txBody>
            <a:bodyPr rtlCol="0" wrap="square">
              <a:spAutoFit/>
            </a:bodyPr>
            <a:lstStyle/>
            <a:p txid="a3575631fc76819748da773b5b0087a4">
              <a:pPr algn="l">
                <a:buClr>
                  <a:srgbClr val="008CCF"/>
                </a:buClr>
              </a:pPr>
              <a:r>
                <a:rPr dirty="0" lang="en-US">
                  <a:solidFill>
                    <a:schemeClr val="accent3"/>
                  </a:solidFill>
                  <a:latin typeface="+mj-lt"/>
                </a:rPr>
                <a:t>18</a:t>
              </a:r>
            </a:p>
          </p:txBody>
        </p:sp>
      </p:grpSp>
      <p:pic>
        <p:nvPicPr>
          <p:cNvPr descr="Chat bubble with solid fill" id="10" name="Graphic 9">
            <a:extLst>
              <a:ext uri="{FF2B5EF4-FFF2-40B4-BE49-F238E27FC236}">
                <a16:creationId xmlns:a16="http://schemas.microsoft.com/office/drawing/2014/main" id="{3BA8E805-1155-42FB-8C96-7304B8E552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2448" y="4865851"/>
            <a:ext cx="914400" cy="914400"/>
          </a:xfrm>
          <a:prstGeom prst="rect">
            <a:avLst/>
          </a:prstGeom>
        </p:spPr>
      </p:pic>
      <p:sp>
        <p:nvSpPr>
          <p:cNvPr id="11" name="Oval 10">
            <a:extLst>
              <a:ext uri="{FF2B5EF4-FFF2-40B4-BE49-F238E27FC236}">
                <a16:creationId xmlns:a16="http://schemas.microsoft.com/office/drawing/2014/main" id="{1B3F36D7-06D7-4A52-B91D-33C5B8E6A07B}"/>
              </a:ext>
            </a:extLst>
          </p:cNvPr>
          <p:cNvSpPr/>
          <p:nvPr/>
        </p:nvSpPr>
        <p:spPr>
          <a:xfrm>
            <a:off x="2904873" y="288929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8d6b1023c530276d8ff8326e8b190df">
            <a:pPr algn="ctr"/>
            <a:r>
              <a:rPr dirty="0" lang="en-US" sz="2600"/>
              <a:t>≥0</a:t>
            </a:r>
          </a:p>
        </p:txBody>
      </p:sp>
      <p:grpSp>
        <p:nvGrpSpPr>
          <p:cNvPr id="12" name="Group 11">
            <a:extLst>
              <a:ext uri="{FF2B5EF4-FFF2-40B4-BE49-F238E27FC236}">
                <a16:creationId xmlns:a16="http://schemas.microsoft.com/office/drawing/2014/main" id="{BB8E7DB8-6A13-4F6B-BA1A-B3D3A5F056D1}"/>
              </a:ext>
            </a:extLst>
          </p:cNvPr>
          <p:cNvGrpSpPr/>
          <p:nvPr/>
        </p:nvGrpSpPr>
        <p:grpSpPr>
          <a:xfrm>
            <a:off x="2666924" y="4381067"/>
            <a:ext cx="1045449" cy="491984"/>
            <a:chOff x="7455493" y="4693242"/>
            <a:chExt cx="1045449" cy="491984"/>
          </a:xfrm>
        </p:grpSpPr>
        <p:sp>
          <p:nvSpPr>
            <p:cNvPr id="13" name="TextBox 12">
              <a:extLst>
                <a:ext uri="{FF2B5EF4-FFF2-40B4-BE49-F238E27FC236}">
                  <a16:creationId xmlns:a16="http://schemas.microsoft.com/office/drawing/2014/main" id="{46CF208C-72B0-4313-A4E8-A21F8AD8C881}"/>
                </a:ext>
              </a:extLst>
            </p:cNvPr>
            <p:cNvSpPr txBox="1"/>
            <p:nvPr/>
          </p:nvSpPr>
          <p:spPr>
            <a:xfrm>
              <a:off x="7831960" y="4715653"/>
              <a:ext cx="292518" cy="461665"/>
            </a:xfrm>
            <a:prstGeom prst="rect">
              <a:avLst/>
            </a:prstGeom>
            <a:noFill/>
          </p:spPr>
          <p:txBody>
            <a:bodyPr rtlCol="0" wrap="square">
              <a:spAutoFit/>
            </a:bodyPr>
            <a:lstStyle/>
            <a:p txid="8576d41fabdbdfc5c149911cf536b4be">
              <a:pPr algn="ctr">
                <a:buClr>
                  <a:srgbClr val="008CCF"/>
                </a:buClr>
              </a:pPr>
              <a:r>
                <a:rPr dirty="0" lang="en-US" sz="2400">
                  <a:solidFill>
                    <a:schemeClr val="accent3"/>
                  </a:solidFill>
                  <a:latin typeface="+mj-lt"/>
                </a:rPr>
                <a:t>/</a:t>
              </a:r>
            </a:p>
          </p:txBody>
        </p:sp>
        <p:sp>
          <p:nvSpPr>
            <p:cNvPr id="14" name="Freeform: Shape 13">
              <a:extLst>
                <a:ext uri="{FF2B5EF4-FFF2-40B4-BE49-F238E27FC236}">
                  <a16:creationId xmlns:a16="http://schemas.microsoft.com/office/drawing/2014/main" id="{C2A6D419-7446-463C-B472-3E9F1D8AAEA9}"/>
                </a:ext>
              </a:extLst>
            </p:cNvPr>
            <p:cNvSpPr/>
            <p:nvPr/>
          </p:nvSpPr>
          <p:spPr>
            <a:xfrm>
              <a:off x="8065049" y="4799981"/>
              <a:ext cx="435893" cy="385245"/>
            </a:xfrm>
            <a:custGeom>
              <a:avLst/>
              <a:gdLst>
                <a:gd fmla="*/ 281559 w 288321" name="connsiteX0"/>
                <a:gd fmla="*/ 97010 h 254820" name="connsiteY0"/>
                <a:gd fmla="*/ 269748 w 288321" name="connsiteX1"/>
                <a:gd fmla="*/ 73512 h 254820" name="connsiteY1"/>
                <a:gd fmla="*/ 271434 w 288321" name="connsiteX2"/>
                <a:gd fmla="*/ 64673 h 254820" name="connsiteY2"/>
                <a:gd fmla="*/ 263185 w 288321" name="connsiteX3"/>
                <a:gd fmla="*/ 43375 h 254820" name="connsiteY3"/>
                <a:gd fmla="*/ 253908 w 288321" name="connsiteX4"/>
                <a:gd fmla="*/ 36707 h 254820" name="connsiteY4"/>
                <a:gd fmla="*/ 254594 w 288321" name="connsiteX5"/>
                <a:gd fmla="*/ 27278 h 254820" name="connsiteY5"/>
                <a:gd fmla="*/ 224342 w 288321" name="connsiteX6"/>
                <a:gd fmla="*/ 65 h 254820" name="connsiteY6"/>
                <a:gd fmla="*/ 164392 w 288321" name="connsiteX7"/>
                <a:gd fmla="*/ 65 h 254820" name="connsiteY7"/>
                <a:gd fmla="*/ 111166 w 288321" name="connsiteX8"/>
                <a:gd fmla="*/ 18696 h 254820" name="connsiteY8"/>
                <a:gd fmla="*/ 93716 w 288321" name="connsiteX9"/>
                <a:gd fmla="*/ 27001 h 254820" name="connsiteY9"/>
                <a:gd fmla="*/ 81991 w 288321" name="connsiteX10"/>
                <a:gd fmla="*/ 27001 h 254820" name="connsiteY10"/>
                <a:gd fmla="*/ 60007 w 288321" name="connsiteX11"/>
                <a:gd fmla="*/ 10275 h 254820" name="connsiteY11"/>
                <a:gd fmla="*/ 0 w 288321" name="connsiteX12"/>
                <a:gd fmla="*/ 10275 h 254820" name="connsiteY12"/>
                <a:gd fmla="*/ 0 w 288321" name="connsiteX13"/>
                <a:gd fmla="*/ 170591 h 254820" name="connsiteY13"/>
                <a:gd fmla="*/ 60103 w 288321" name="connsiteX14"/>
                <a:gd fmla="*/ 170591 h 254820" name="connsiteY14"/>
                <a:gd fmla="*/ 82105 w 288321" name="connsiteX15"/>
                <a:gd fmla="*/ 153836 h 254820" name="connsiteY15"/>
                <a:gd fmla="*/ 85411 w 288321" name="connsiteX16"/>
                <a:gd fmla="*/ 153836 h 254820" name="connsiteY16"/>
                <a:gd fmla="*/ 96841 w 288321" name="connsiteX17"/>
                <a:gd fmla="*/ 157084 h 254820" name="connsiteY17"/>
                <a:gd fmla="*/ 144732 w 288321" name="connsiteX18"/>
                <a:gd fmla="*/ 225140 h 254820" name="connsiteY18"/>
                <a:gd fmla="*/ 174488 w 288321" name="connsiteX19"/>
                <a:gd fmla="*/ 254820 h 254820" name="connsiteY19"/>
                <a:gd fmla="*/ 174536 w 288321" name="connsiteX20"/>
                <a:gd fmla="*/ 254820 h 254820" name="connsiteY20"/>
                <a:gd fmla="*/ 177394 w 288321" name="connsiteX21"/>
                <a:gd fmla="*/ 254677 h 254820" name="connsiteY21"/>
                <a:gd fmla="*/ 204197 w 288321" name="connsiteX22"/>
                <a:gd fmla="*/ 223740 h 254820" name="connsiteY22"/>
                <a:gd fmla="*/ 195272 w 288321" name="connsiteX23"/>
                <a:gd fmla="*/ 163733 h 254820" name="connsiteY23"/>
                <a:gd fmla="*/ 194243 w 288321" name="connsiteX24"/>
                <a:gd fmla="*/ 160875 h 254820" name="connsiteY24"/>
                <a:gd fmla="*/ 194672 w 288321" name="connsiteX25"/>
                <a:gd fmla="*/ 160570 h 254820" name="connsiteY25"/>
                <a:gd fmla="*/ 258699 w 288321" name="connsiteX26"/>
                <a:gd fmla="*/ 160570 h 254820" name="connsiteY26"/>
                <a:gd fmla="*/ 288322 w 288321" name="connsiteX27"/>
                <a:gd fmla="*/ 130720 h 254820" name="connsiteY27"/>
                <a:gd fmla="*/ 288322 w 288321" name="connsiteX28"/>
                <a:gd fmla="*/ 130681 h 254820" name="connsiteY28"/>
                <a:gd fmla="*/ 279083 w 288321" name="connsiteX29"/>
                <a:gd fmla="*/ 109088 h 254820" name="connsiteY29"/>
                <a:gd fmla="*/ 281559 w 288321" name="connsiteX30"/>
                <a:gd fmla="*/ 97010 h 254820" name="connsiteY30"/>
                <a:gd fmla="*/ 63903 w 288321" name="connsiteX31"/>
                <a:gd fmla="*/ 148493 h 254820" name="connsiteY31"/>
                <a:gd fmla="*/ 60093 w 288321" name="connsiteX32"/>
                <a:gd fmla="*/ 151541 h 254820" name="connsiteY32"/>
                <a:gd fmla="*/ 19050 w 288321" name="connsiteX33"/>
                <a:gd fmla="*/ 151541 h 254820" name="connsiteY33"/>
                <a:gd fmla="*/ 19050 w 288321" name="connsiteX34"/>
                <a:gd fmla="*/ 29325 h 254820" name="connsiteY34"/>
                <a:gd fmla="*/ 60007 w 288321" name="connsiteX35"/>
                <a:gd fmla="*/ 29325 h 254820" name="connsiteY35"/>
                <a:gd fmla="*/ 63913 w 288321" name="connsiteX36"/>
                <a:gd fmla="*/ 33221 h 254820" name="connsiteY36"/>
                <a:gd fmla="*/ 266157 w 288321" name="connsiteX37"/>
                <a:gd fmla="*/ 138396 h 254820" name="connsiteY37"/>
                <a:gd fmla="*/ 258699 w 288321" name="connsiteX38"/>
                <a:gd fmla="*/ 141549 h 254820" name="connsiteY38"/>
                <a:gd fmla="*/ 194681 w 288321" name="connsiteX39"/>
                <a:gd fmla="*/ 141549 h 254820" name="connsiteY39"/>
                <a:gd fmla="*/ 175079 w 288321" name="connsiteX40"/>
                <a:gd fmla="*/ 160380 h 254820" name="connsiteY40"/>
                <a:gd fmla="*/ 175079 w 288321" name="connsiteX41"/>
                <a:gd fmla="*/ 161475 h 254820" name="connsiteY41"/>
                <a:gd fmla="*/ 177336 w 288321" name="connsiteX42"/>
                <a:gd fmla="*/ 170153 h 254820" name="connsiteY42"/>
                <a:gd fmla="*/ 185156 w 288321" name="connsiteX43"/>
                <a:gd fmla="*/ 223836 h 254820" name="connsiteY43"/>
                <a:gd fmla="*/ 175574 w 288321" name="connsiteX44"/>
                <a:gd fmla="*/ 235770 h 254820" name="connsiteY44"/>
                <a:gd fmla="*/ 167326 w 288321" name="connsiteX45"/>
                <a:gd fmla="*/ 233056 h 254820" name="connsiteY45"/>
                <a:gd fmla="*/ 163820 w 288321" name="connsiteX46"/>
                <a:gd fmla="*/ 225169 h 254820" name="connsiteY46"/>
                <a:gd fmla="*/ 106842 w 288321" name="connsiteX47"/>
                <a:gd fmla="*/ 140873 h 254820" name="connsiteY47"/>
                <a:gd fmla="*/ 85401 w 288321" name="connsiteX48"/>
                <a:gd fmla="*/ 134815 h 254820" name="connsiteY48"/>
                <a:gd fmla="*/ 83048 w 288321" name="connsiteX49"/>
                <a:gd fmla="*/ 134815 h 254820" name="connsiteY49"/>
                <a:gd fmla="*/ 83048 w 288321" name="connsiteX50"/>
                <a:gd fmla="*/ 46080 h 254820" name="connsiteY50"/>
                <a:gd fmla="*/ 93716 w 288321" name="connsiteX51"/>
                <a:gd fmla="*/ 46080 h 254820" name="connsiteY51"/>
                <a:gd fmla="*/ 122882 w 288321" name="connsiteX52"/>
                <a:gd fmla="*/ 33697 h 254820" name="connsiteY52"/>
                <a:gd fmla="*/ 164392 w 288321" name="connsiteX53"/>
                <a:gd fmla="*/ 19096 h 254820" name="connsiteY53"/>
                <a:gd fmla="*/ 224342 w 288321" name="connsiteX54"/>
                <a:gd fmla="*/ 19096 h 254820" name="connsiteY54"/>
                <a:gd fmla="*/ 235601 w 288321" name="connsiteX55"/>
                <a:gd fmla="*/ 28735 h 254820" name="connsiteY55"/>
                <a:gd fmla="*/ 233105 w 288321" name="connsiteX56"/>
                <a:gd fmla="*/ 36355 h 254820" name="connsiteY56"/>
                <a:gd fmla="*/ 231324 w 288321" name="connsiteX57"/>
                <a:gd fmla="*/ 46775 h 254820" name="connsiteY57"/>
                <a:gd fmla="*/ 240563 w 288321" name="connsiteX58"/>
                <a:gd fmla="*/ 52719 h 254820" name="connsiteY58"/>
                <a:gd fmla="*/ 249450 w 288321" name="connsiteX59"/>
                <a:gd fmla="*/ 56529 h 254820" name="connsiteY59"/>
                <a:gd fmla="*/ 249574 w 288321" name="connsiteX60"/>
                <a:gd fmla="*/ 70616 h 254820" name="connsiteY60"/>
                <a:gd fmla="*/ 249394 w 288321" name="connsiteX61"/>
                <a:gd fmla="*/ 84086 h 254820" name="connsiteY61"/>
                <a:gd fmla="*/ 254165 w 288321" name="connsiteX62"/>
                <a:gd fmla="*/ 86742 h 254820" name="connsiteY62"/>
                <a:gd fmla="*/ 262509 w 288321" name="connsiteX63"/>
                <a:gd fmla="*/ 96962 h 254820" name="connsiteY63"/>
                <a:gd fmla="*/ 259166 w 288321" name="connsiteX64"/>
                <a:gd fmla="*/ 104821 h 254820" name="connsiteY64"/>
                <a:gd fmla="*/ 258648 w 288321" name="connsiteX65"/>
                <a:gd fmla="*/ 118281 h 254820" name="connsiteY65"/>
                <a:gd fmla="*/ 262528 w 288321" name="connsiteX66"/>
                <a:gd fmla="*/ 120813 h 254820" name="connsiteY66"/>
                <a:gd fmla="*/ 269272 w 288321" name="connsiteX67"/>
                <a:gd fmla="*/ 130748 h 254820" name="connsiteY67"/>
                <a:gd fmla="*/ 266157 w 288321" name="connsiteX68"/>
                <a:gd fmla="*/ 138396 h 254820"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20" w="288321">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cap="flat" w="9525">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DE5D22C-CADD-4DEF-B8A7-F94D8E8251B7}"/>
                </a:ext>
              </a:extLst>
            </p:cNvPr>
            <p:cNvSpPr/>
            <p:nvPr/>
          </p:nvSpPr>
          <p:spPr>
            <a:xfrm flipH="1">
              <a:off x="7455493" y="4693242"/>
              <a:ext cx="435896" cy="385233"/>
            </a:xfrm>
            <a:custGeom>
              <a:avLst/>
              <a:gdLst>
                <a:gd fmla="*/ 279683 w 288323" name="connsiteX0"/>
                <a:gd fmla="*/ 103025 h 254812" name="connsiteY0"/>
                <a:gd fmla="*/ 258728 w 288323" name="connsiteX1"/>
                <a:gd fmla="*/ 94233 h 254812" name="connsiteY1"/>
                <a:gd fmla="*/ 194681 w 288323" name="connsiteX2"/>
                <a:gd fmla="*/ 94233 h 254812" name="connsiteY2"/>
                <a:gd fmla="*/ 194262 w 288323" name="connsiteX3"/>
                <a:gd fmla="*/ 93957 h 254812" name="connsiteY3"/>
                <a:gd fmla="*/ 195282 w 288323" name="connsiteX4"/>
                <a:gd fmla="*/ 91100 h 254812" name="connsiteY4"/>
                <a:gd fmla="*/ 204206 w 288323" name="connsiteX5"/>
                <a:gd fmla="*/ 31092 h 254812" name="connsiteY5"/>
                <a:gd fmla="*/ 177403 w 288323" name="connsiteX6"/>
                <a:gd fmla="*/ 145 h 254812" name="connsiteY6"/>
                <a:gd fmla="*/ 144913 w 288323" name="connsiteX7"/>
                <a:gd fmla="*/ 26806 h 254812" name="connsiteY7"/>
                <a:gd fmla="*/ 144770 w 288323" name="connsiteX8"/>
                <a:gd fmla="*/ 29673 h 254812" name="connsiteY8"/>
                <a:gd fmla="*/ 96888 w 288323" name="connsiteX9"/>
                <a:gd fmla="*/ 97739 h 254812" name="connsiteY9"/>
                <a:gd fmla="*/ 85401 w 288323" name="connsiteX10"/>
                <a:gd fmla="*/ 100968 h 254812" name="connsiteY10"/>
                <a:gd fmla="*/ 82096 w 288323" name="connsiteX11"/>
                <a:gd fmla="*/ 100968 h 254812" name="connsiteY11"/>
                <a:gd fmla="*/ 60093 w 288323" name="connsiteX12"/>
                <a:gd fmla="*/ 84223 h 254812" name="connsiteY12"/>
                <a:gd fmla="*/ 0 w 288323" name="connsiteX13"/>
                <a:gd fmla="*/ 84223 h 254812" name="connsiteY13"/>
                <a:gd fmla="*/ 0 w 288323" name="connsiteX14"/>
                <a:gd fmla="*/ 244566 h 254812" name="connsiteY14"/>
                <a:gd fmla="*/ 60007 w 288323" name="connsiteX15"/>
                <a:gd fmla="*/ 244566 h 254812" name="connsiteY15"/>
                <a:gd fmla="*/ 82010 w 288323" name="connsiteX16"/>
                <a:gd fmla="*/ 227802 h 254812" name="connsiteY16"/>
                <a:gd fmla="*/ 93726 w 288323" name="connsiteX17"/>
                <a:gd fmla="*/ 227802 h 254812" name="connsiteY17"/>
                <a:gd fmla="*/ 111176 w 288323" name="connsiteX18"/>
                <a:gd fmla="*/ 236108 h 254812" name="connsiteY18"/>
                <a:gd fmla="*/ 164392 w 288323" name="connsiteX19"/>
                <a:gd fmla="*/ 254749 h 254812" name="connsiteY19"/>
                <a:gd fmla="*/ 224342 w 288323" name="connsiteX20"/>
                <a:gd fmla="*/ 254749 h 254812" name="connsiteY20"/>
                <a:gd fmla="*/ 254594 w 288323" name="connsiteX21"/>
                <a:gd fmla="*/ 227536 h 254812" name="connsiteY21"/>
                <a:gd fmla="*/ 253908 w 288323" name="connsiteX22"/>
                <a:gd fmla="*/ 218125 h 254812" name="connsiteY22"/>
                <a:gd fmla="*/ 263195 w 288323" name="connsiteX23"/>
                <a:gd fmla="*/ 211458 h 254812" name="connsiteY23"/>
                <a:gd fmla="*/ 271434 w 288323" name="connsiteX24"/>
                <a:gd fmla="*/ 190179 h 254812" name="connsiteY24"/>
                <a:gd fmla="*/ 269748 w 288323" name="connsiteX25"/>
                <a:gd fmla="*/ 181330 h 254812" name="connsiteY25"/>
                <a:gd fmla="*/ 281559 w 288323" name="connsiteX26"/>
                <a:gd fmla="*/ 157832 h 254812" name="connsiteY26"/>
                <a:gd fmla="*/ 279035 w 288323" name="connsiteX27"/>
                <a:gd fmla="*/ 145773 h 254812" name="connsiteY27"/>
                <a:gd fmla="*/ 280041 w 288323" name="connsiteX28"/>
                <a:gd fmla="*/ 103394 h 254812" name="connsiteY28"/>
                <a:gd fmla="*/ 279683 w 288323" name="connsiteX29"/>
                <a:gd fmla="*/ 103025 h 254812" name="connsiteY29"/>
                <a:gd fmla="*/ 63903 w 288323" name="connsiteX30"/>
                <a:gd fmla="*/ 221611 h 254812" name="connsiteY30"/>
                <a:gd fmla="*/ 59998 w 288323" name="connsiteX31"/>
                <a:gd fmla="*/ 225516 h 254812" name="connsiteY31"/>
                <a:gd fmla="*/ 19050 w 288323" name="connsiteX32"/>
                <a:gd fmla="*/ 225516 h 254812" name="connsiteY32"/>
                <a:gd fmla="*/ 19050 w 288323" name="connsiteX33"/>
                <a:gd fmla="*/ 103301 h 254812" name="connsiteY33"/>
                <a:gd fmla="*/ 60103 w 288323" name="connsiteX34"/>
                <a:gd fmla="*/ 103301 h 254812" name="connsiteY34"/>
                <a:gd fmla="*/ 63913 w 288323" name="connsiteX35"/>
                <a:gd fmla="*/ 106349 h 254812" name="connsiteY35"/>
                <a:gd fmla="*/ 262538 w 288323" name="connsiteX36"/>
                <a:gd fmla="*/ 133981 h 254812" name="connsiteY36"/>
                <a:gd fmla="*/ 256634 w 288323" name="connsiteX37"/>
                <a:gd fmla="*/ 146089 h 254812" name="connsiteY37"/>
                <a:gd fmla="*/ 259166 w 288323" name="connsiteX38"/>
                <a:gd fmla="*/ 149974 h 254812" name="connsiteY38"/>
                <a:gd fmla="*/ 262509 w 288323" name="connsiteX39"/>
                <a:gd fmla="*/ 157841 h 254812" name="connsiteY39"/>
                <a:gd fmla="*/ 254165 w 288323" name="connsiteX40"/>
                <a:gd fmla="*/ 168052 h 254812" name="connsiteY40"/>
                <a:gd fmla="*/ 246908 w 288323" name="connsiteX41"/>
                <a:gd fmla="*/ 179400 h 254812" name="connsiteY41"/>
                <a:gd fmla="*/ 249574 w 288323" name="connsiteX42"/>
                <a:gd fmla="*/ 184187 h 254812" name="connsiteY42"/>
                <a:gd fmla="*/ 252432 w 288323" name="connsiteX43"/>
                <a:gd fmla="*/ 190960 h 254812" name="connsiteY43"/>
                <a:gd fmla="*/ 249479 w 288323" name="connsiteX44"/>
                <a:gd fmla="*/ 198265 h 254812" name="connsiteY44"/>
                <a:gd fmla="*/ 239763 w 288323" name="connsiteX45"/>
                <a:gd fmla="*/ 202075 h 254812" name="connsiteY45"/>
                <a:gd fmla="*/ 230220 w 288323" name="connsiteX46"/>
                <a:gd fmla="*/ 211582 h 254812" name="connsiteY46"/>
                <a:gd fmla="*/ 233096 w 288323" name="connsiteX47"/>
                <a:gd fmla="*/ 218420 h 254812" name="connsiteY47"/>
                <a:gd fmla="*/ 235601 w 288323" name="connsiteX48"/>
                <a:gd fmla="*/ 226040 h 254812" name="connsiteY48"/>
                <a:gd fmla="*/ 224342 w 288323" name="connsiteX49"/>
                <a:gd fmla="*/ 235699 h 254812" name="connsiteY49"/>
                <a:gd fmla="*/ 164392 w 288323" name="connsiteX50"/>
                <a:gd fmla="*/ 235699 h 254812" name="connsiteY50"/>
                <a:gd fmla="*/ 122873 w 288323" name="connsiteX51"/>
                <a:gd fmla="*/ 221097 h 254812" name="connsiteY51"/>
                <a:gd fmla="*/ 93716 w 288323" name="connsiteX52"/>
                <a:gd fmla="*/ 208714 h 254812" name="connsiteY52"/>
                <a:gd fmla="*/ 83048 w 288323" name="connsiteX53"/>
                <a:gd fmla="*/ 208714 h 254812" name="connsiteY53"/>
                <a:gd fmla="*/ 83048 w 288323" name="connsiteX54"/>
                <a:gd fmla="*/ 120037 h 254812" name="connsiteY54"/>
                <a:gd fmla="*/ 85401 w 288323" name="connsiteX55"/>
                <a:gd fmla="*/ 120037 h 254812" name="connsiteY55"/>
                <a:gd fmla="*/ 106842 w 288323" name="connsiteX56"/>
                <a:gd fmla="*/ 113998 h 254812" name="connsiteY56"/>
                <a:gd fmla="*/ 163820 w 288323" name="connsiteX57"/>
                <a:gd fmla="*/ 29692 h 254812" name="connsiteY57"/>
                <a:gd fmla="*/ 167316 w 288323" name="connsiteX58"/>
                <a:gd fmla="*/ 21815 h 254812" name="connsiteY58"/>
                <a:gd fmla="*/ 175574 w 288323" name="connsiteX59"/>
                <a:gd fmla="*/ 19091 h 254812" name="connsiteY59"/>
                <a:gd fmla="*/ 185156 w 288323" name="connsiteX60"/>
                <a:gd fmla="*/ 31006 h 254812" name="connsiteY60"/>
                <a:gd fmla="*/ 177336 w 288323" name="connsiteX61"/>
                <a:gd fmla="*/ 84689 h 254812" name="connsiteY61"/>
                <a:gd fmla="*/ 175079 w 288323" name="connsiteX62"/>
                <a:gd fmla="*/ 93367 h 254812" name="connsiteY62"/>
                <a:gd fmla="*/ 175079 w 288323" name="connsiteX63"/>
                <a:gd fmla="*/ 94462 h 254812" name="connsiteY63"/>
                <a:gd fmla="*/ 194681 w 288323" name="connsiteX64"/>
                <a:gd fmla="*/ 113283 h 254812" name="connsiteY64"/>
                <a:gd fmla="*/ 258699 w 288323" name="connsiteX65"/>
                <a:gd fmla="*/ 113283 h 254812" name="connsiteY65"/>
                <a:gd fmla="*/ 266157 w 288323" name="connsiteX66"/>
                <a:gd fmla="*/ 116436 h 254812" name="connsiteY66"/>
                <a:gd fmla="*/ 269272 w 288323" name="connsiteX67"/>
                <a:gd fmla="*/ 124132 h 254812" name="connsiteY67"/>
                <a:gd fmla="*/ 262538 w 288323" name="connsiteX68"/>
                <a:gd fmla="*/ 133972 h 25481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254812" w="288323">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cap="flat" w="9525">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BAF4D81-2E65-434C-8866-E742C1798C94}"/>
              </a:ext>
            </a:extLst>
          </p:cNvPr>
          <p:cNvSpPr txBox="1"/>
          <p:nvPr/>
        </p:nvSpPr>
        <p:spPr>
          <a:xfrm>
            <a:off x="3646848" y="2114833"/>
            <a:ext cx="1911743" cy="461665"/>
          </a:xfrm>
          <a:prstGeom prst="rect">
            <a:avLst/>
          </a:prstGeom>
          <a:noFill/>
        </p:spPr>
        <p:txBody>
          <a:bodyPr rtlCol="0" wrap="square">
            <a:spAutoFit/>
          </a:bodyPr>
          <a:lstStyle/>
          <a:p txid="b462b834c07a4e34b6987adf7211132c">
            <a:pPr algn="l">
              <a:buClr>
                <a:srgbClr val="008CCF"/>
              </a:buClr>
            </a:pPr>
            <a:r>
              <a:rPr dirty="0" lang="en-US" sz="2400"/>
              <a:t>Nombre</a:t>
            </a:r>
          </a:p>
        </p:txBody>
      </p:sp>
      <p:sp>
        <p:nvSpPr>
          <p:cNvPr id="16" name="TextBox 15">
            <a:extLst>
              <a:ext uri="{FF2B5EF4-FFF2-40B4-BE49-F238E27FC236}">
                <a16:creationId xmlns:a16="http://schemas.microsoft.com/office/drawing/2014/main" id="{9CC5EB1D-C4BC-47CA-A83C-E7129A7F9BDC}"/>
              </a:ext>
            </a:extLst>
          </p:cNvPr>
          <p:cNvSpPr txBox="1"/>
          <p:nvPr/>
        </p:nvSpPr>
        <p:spPr>
          <a:xfrm>
            <a:off x="3646848" y="2758572"/>
            <a:ext cx="2287730" cy="830997"/>
          </a:xfrm>
          <a:prstGeom prst="rect">
            <a:avLst/>
          </a:prstGeom>
          <a:noFill/>
        </p:spPr>
        <p:txBody>
          <a:bodyPr rtlCol="0" wrap="square">
            <a:spAutoFit/>
          </a:bodyPr>
          <a:lstStyle/>
          <a:p txid="206ee630e172ce56663b5feb111d7ecf">
            <a:pPr algn="l">
              <a:buClr>
                <a:srgbClr val="008CCF"/>
              </a:buClr>
            </a:pPr>
            <a:r>
              <a:rPr dirty="0" lang="en-US" sz="2400"/>
              <a:t>Nombre entier positif ou nul</a:t>
            </a:r>
          </a:p>
        </p:txBody>
      </p:sp>
      <p:sp>
        <p:nvSpPr>
          <p:cNvPr id="17" name="TextBox 16">
            <a:extLst>
              <a:ext uri="{FF2B5EF4-FFF2-40B4-BE49-F238E27FC236}">
                <a16:creationId xmlns:a16="http://schemas.microsoft.com/office/drawing/2014/main" id="{BFD3141D-FD60-4528-912C-831E6EBABAB8}"/>
              </a:ext>
            </a:extLst>
          </p:cNvPr>
          <p:cNvSpPr txBox="1"/>
          <p:nvPr/>
        </p:nvSpPr>
        <p:spPr>
          <a:xfrm>
            <a:off x="3646848" y="3686114"/>
            <a:ext cx="1911743" cy="461665"/>
          </a:xfrm>
          <a:prstGeom prst="rect">
            <a:avLst/>
          </a:prstGeom>
          <a:noFill/>
        </p:spPr>
        <p:txBody>
          <a:bodyPr rtlCol="0" wrap="square">
            <a:spAutoFit/>
          </a:bodyPr>
          <a:lstStyle/>
          <a:p txid="a16bf6c722e10df818ce2562262f1e23">
            <a:pPr algn="l">
              <a:buClr>
                <a:srgbClr val="008CCF"/>
              </a:buClr>
            </a:pPr>
            <a:r>
              <a:rPr dirty="0" lang="en-US" sz="2400"/>
              <a:t>Date </a:t>
            </a:r>
          </a:p>
        </p:txBody>
      </p:sp>
      <p:sp>
        <p:nvSpPr>
          <p:cNvPr id="18" name="TextBox 17">
            <a:extLst>
              <a:ext uri="{FF2B5EF4-FFF2-40B4-BE49-F238E27FC236}">
                <a16:creationId xmlns:a16="http://schemas.microsoft.com/office/drawing/2014/main" id="{ECDB2EC6-B48C-4DE5-A0E1-7B0A0EE4CD0C}"/>
              </a:ext>
            </a:extLst>
          </p:cNvPr>
          <p:cNvSpPr txBox="1"/>
          <p:nvPr/>
        </p:nvSpPr>
        <p:spPr>
          <a:xfrm>
            <a:off x="3646848" y="4396227"/>
            <a:ext cx="1911743" cy="461665"/>
          </a:xfrm>
          <a:prstGeom prst="rect">
            <a:avLst/>
          </a:prstGeom>
          <a:noFill/>
        </p:spPr>
        <p:txBody>
          <a:bodyPr rtlCol="0" wrap="square">
            <a:spAutoFit/>
          </a:bodyPr>
          <a:lstStyle/>
          <a:p txid="a8d90b59c9efa408d54ef92ef553c3e8">
            <a:pPr algn="l">
              <a:buClr>
                <a:srgbClr val="008CCF"/>
              </a:buClr>
            </a:pPr>
            <a:r>
              <a:rPr dirty="0" lang="en-US" sz="2400"/>
              <a:t>Oui/Non</a:t>
            </a:r>
          </a:p>
        </p:txBody>
      </p:sp>
      <p:sp>
        <p:nvSpPr>
          <p:cNvPr id="19" name="TextBox 18">
            <a:extLst>
              <a:ext uri="{FF2B5EF4-FFF2-40B4-BE49-F238E27FC236}">
                <a16:creationId xmlns:a16="http://schemas.microsoft.com/office/drawing/2014/main" id="{7E1E4C00-5427-4360-944C-675221B16DA9}"/>
              </a:ext>
            </a:extLst>
          </p:cNvPr>
          <p:cNvSpPr txBox="1"/>
          <p:nvPr/>
        </p:nvSpPr>
        <p:spPr>
          <a:xfrm>
            <a:off x="3646848" y="5092219"/>
            <a:ext cx="1911743" cy="461665"/>
          </a:xfrm>
          <a:prstGeom prst="rect">
            <a:avLst/>
          </a:prstGeom>
          <a:noFill/>
        </p:spPr>
        <p:txBody>
          <a:bodyPr rtlCol="0" wrap="square">
            <a:spAutoFit/>
          </a:bodyPr>
          <a:lstStyle/>
          <a:p txid="ed2fc2838f7edb7607dd1cd19f3a82e0">
            <a:pPr algn="l">
              <a:buClr>
                <a:srgbClr val="008CCF"/>
              </a:buClr>
            </a:pPr>
            <a:r>
              <a:rPr dirty="0" lang="en-US" sz="2400"/>
              <a:t>Texte</a:t>
            </a:r>
          </a:p>
        </p:txBody>
      </p:sp>
      <p:cxnSp>
        <p:nvCxnSpPr>
          <p:cNvPr id="21" name="Straight Arrow Connector 20">
            <a:extLst>
              <a:ext uri="{FF2B5EF4-FFF2-40B4-BE49-F238E27FC236}">
                <a16:creationId xmlns:a16="http://schemas.microsoft.com/office/drawing/2014/main" id="{6808E2AB-2F5F-480C-95F4-15B5C6787153}"/>
              </a:ext>
            </a:extLst>
          </p:cNvPr>
          <p:cNvCxnSpPr>
            <a:cxnSpLocks/>
          </p:cNvCxnSpPr>
          <p:nvPr/>
        </p:nvCxnSpPr>
        <p:spPr>
          <a:xfrm flipV="1">
            <a:off x="5543552" y="2345665"/>
            <a:ext cx="1479885"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9CE1D0C-B00A-43A1-A100-B892ADEA5DFC}"/>
              </a:ext>
            </a:extLst>
          </p:cNvPr>
          <p:cNvSpPr txBox="1"/>
          <p:nvPr/>
        </p:nvSpPr>
        <p:spPr>
          <a:xfrm>
            <a:off x="7206918" y="2114833"/>
            <a:ext cx="1743301" cy="461663"/>
          </a:xfrm>
          <a:prstGeom prst="rect">
            <a:avLst/>
          </a:prstGeom>
          <a:noFill/>
        </p:spPr>
        <p:txBody>
          <a:bodyPr rtlCol="0" wrap="square">
            <a:spAutoFit/>
          </a:bodyPr>
          <a:lstStyle/>
          <a:p txid="5b1fa8e2f6b4c8d347cb275c18090c07">
            <a:pPr algn="l">
              <a:buClr>
                <a:srgbClr val="008CCF"/>
              </a:buClr>
            </a:pPr>
            <a:r>
              <a:rPr dirty="0" lang="en-US" sz="2400"/>
              <a:t>453.32</a:t>
            </a:r>
          </a:p>
        </p:txBody>
      </p:sp>
      <p:sp>
        <p:nvSpPr>
          <p:cNvPr id="23" name="TextBox 22">
            <a:extLst>
              <a:ext uri="{FF2B5EF4-FFF2-40B4-BE49-F238E27FC236}">
                <a16:creationId xmlns:a16="http://schemas.microsoft.com/office/drawing/2014/main" id="{7FEF8746-41E4-4AD4-AD8E-A43220407F01}"/>
              </a:ext>
            </a:extLst>
          </p:cNvPr>
          <p:cNvSpPr txBox="1"/>
          <p:nvPr/>
        </p:nvSpPr>
        <p:spPr>
          <a:xfrm>
            <a:off x="7206918" y="2940758"/>
            <a:ext cx="1618245" cy="461663"/>
          </a:xfrm>
          <a:prstGeom prst="rect">
            <a:avLst/>
          </a:prstGeom>
          <a:noFill/>
        </p:spPr>
        <p:txBody>
          <a:bodyPr rtlCol="0" wrap="square">
            <a:spAutoFit/>
          </a:bodyPr>
          <a:lstStyle/>
          <a:p txid="016ce7cd3f0850d6c33696df9f9440d5">
            <a:pPr algn="l">
              <a:buClr>
                <a:srgbClr val="008CCF"/>
              </a:buClr>
            </a:pPr>
            <a:r>
              <a:rPr dirty="0" lang="en-US" sz="2400"/>
              <a:t>5</a:t>
            </a:r>
          </a:p>
        </p:txBody>
      </p:sp>
      <p:cxnSp>
        <p:nvCxnSpPr>
          <p:cNvPr id="24" name="Straight Arrow Connector 23">
            <a:extLst>
              <a:ext uri="{FF2B5EF4-FFF2-40B4-BE49-F238E27FC236}">
                <a16:creationId xmlns:a16="http://schemas.microsoft.com/office/drawing/2014/main" id="{315CE71C-9A23-4026-A223-9BA923FFDE1D}"/>
              </a:ext>
            </a:extLst>
          </p:cNvPr>
          <p:cNvCxnSpPr>
            <a:cxnSpLocks/>
          </p:cNvCxnSpPr>
          <p:nvPr/>
        </p:nvCxnSpPr>
        <p:spPr>
          <a:xfrm flipV="1">
            <a:off x="5543552" y="3171590"/>
            <a:ext cx="1479885"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9BA6C3-599B-473C-B3B6-FCE372C73CE1}"/>
              </a:ext>
            </a:extLst>
          </p:cNvPr>
          <p:cNvCxnSpPr>
            <a:cxnSpLocks/>
          </p:cNvCxnSpPr>
          <p:nvPr/>
        </p:nvCxnSpPr>
        <p:spPr>
          <a:xfrm flipV="1">
            <a:off x="5543552" y="3916946"/>
            <a:ext cx="1479885"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67F456-02F9-4591-8253-C571921BAB69}"/>
              </a:ext>
            </a:extLst>
          </p:cNvPr>
          <p:cNvCxnSpPr>
            <a:cxnSpLocks/>
          </p:cNvCxnSpPr>
          <p:nvPr/>
        </p:nvCxnSpPr>
        <p:spPr>
          <a:xfrm flipV="1">
            <a:off x="5543552" y="4614476"/>
            <a:ext cx="1479885"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16CB14-9D20-419F-B559-9A1A1AC26A9F}"/>
              </a:ext>
            </a:extLst>
          </p:cNvPr>
          <p:cNvCxnSpPr>
            <a:cxnSpLocks/>
          </p:cNvCxnSpPr>
          <p:nvPr/>
        </p:nvCxnSpPr>
        <p:spPr>
          <a:xfrm flipV="1">
            <a:off x="5543552" y="5321375"/>
            <a:ext cx="1479885"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504C89-C92A-4C13-8BD1-9EDDF0FBA128}"/>
              </a:ext>
            </a:extLst>
          </p:cNvPr>
          <p:cNvSpPr txBox="1"/>
          <p:nvPr/>
        </p:nvSpPr>
        <p:spPr>
          <a:xfrm>
            <a:off x="7206918" y="3683594"/>
            <a:ext cx="2165806" cy="461665"/>
          </a:xfrm>
          <a:prstGeom prst="rect">
            <a:avLst/>
          </a:prstGeom>
          <a:noFill/>
        </p:spPr>
        <p:txBody>
          <a:bodyPr rtlCol="0" wrap="square">
            <a:spAutoFit/>
          </a:bodyPr>
          <a:lstStyle/>
          <a:p txid="b473bea15a717f0ed1cb269004a62f1a">
            <a:pPr algn="l">
              <a:buClr>
                <a:srgbClr val="008CCF"/>
              </a:buClr>
            </a:pPr>
            <a:r>
              <a:rPr dirty="0" lang="en-US" sz="2400"/>
              <a:t>27 août</a:t>
            </a:r>
            <a:r>
              <a:rPr baseline="30000" dirty="0" lang="en-US" sz="2400"/>
            </a:r>
            <a:r>
              <a:rPr dirty="0" lang="en-US" sz="2400"/>
              <a:t> </a:t>
            </a:r>
          </a:p>
        </p:txBody>
      </p:sp>
      <p:sp>
        <p:nvSpPr>
          <p:cNvPr id="29" name="TextBox 28">
            <a:extLst>
              <a:ext uri="{FF2B5EF4-FFF2-40B4-BE49-F238E27FC236}">
                <a16:creationId xmlns:a16="http://schemas.microsoft.com/office/drawing/2014/main" id="{75713509-BCF6-4589-802F-D0A7FCAC1BC4}"/>
              </a:ext>
            </a:extLst>
          </p:cNvPr>
          <p:cNvSpPr txBox="1"/>
          <p:nvPr/>
        </p:nvSpPr>
        <p:spPr>
          <a:xfrm>
            <a:off x="7206918" y="4380185"/>
            <a:ext cx="1618245" cy="461663"/>
          </a:xfrm>
          <a:prstGeom prst="rect">
            <a:avLst/>
          </a:prstGeom>
          <a:noFill/>
        </p:spPr>
        <p:txBody>
          <a:bodyPr rtlCol="0" wrap="square">
            <a:spAutoFit/>
          </a:bodyPr>
          <a:lstStyle/>
          <a:p txid="f6a9ca7b92484e33710023ecd95ed72e">
            <a:pPr algn="l">
              <a:buClr>
                <a:srgbClr val="008CCF"/>
              </a:buClr>
            </a:pPr>
            <a:r>
              <a:rPr dirty="0" lang="en-US" sz="2400"/>
              <a:t>Oui</a:t>
            </a:r>
          </a:p>
        </p:txBody>
      </p:sp>
      <p:sp>
        <p:nvSpPr>
          <p:cNvPr id="30" name="TextBox 29">
            <a:extLst>
              <a:ext uri="{FF2B5EF4-FFF2-40B4-BE49-F238E27FC236}">
                <a16:creationId xmlns:a16="http://schemas.microsoft.com/office/drawing/2014/main" id="{C813BE00-0CCA-4B8C-9810-E50337FB9E82}"/>
              </a:ext>
            </a:extLst>
          </p:cNvPr>
          <p:cNvSpPr txBox="1"/>
          <p:nvPr/>
        </p:nvSpPr>
        <p:spPr>
          <a:xfrm>
            <a:off x="7164290" y="4941940"/>
            <a:ext cx="3321745" cy="830997"/>
          </a:xfrm>
          <a:prstGeom prst="rect">
            <a:avLst/>
          </a:prstGeom>
          <a:noFill/>
        </p:spPr>
        <p:txBody>
          <a:bodyPr rtlCol="0" wrap="square">
            <a:spAutoFit/>
          </a:bodyPr>
          <a:lstStyle/>
          <a:p txid="e7684ddad533fe3b8a90a29cd9051ee0">
            <a:pPr algn="l">
              <a:buClr>
                <a:srgbClr val="008CCF"/>
              </a:buClr>
            </a:pPr>
            <a:r>
              <a:rPr dirty="0" lang="en-US" sz="2400"/>
              <a:t>Remarques relatives à l'évaluation de l'établissement</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18768" spd="slow">
        <p159:morph option="byObject"/>
      </p:transition>
    </mc:Choice>
    <mc:Fallback xmlns="">
      <p:transition advTm="187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21"/>
                                        </p:tgtEl>
                                        <p:attrNameLst>
                                          <p:attrName>style.visibility</p:attrName>
                                        </p:attrNameLst>
                                      </p:cBhvr>
                                      <p:to>
                                        <p:strVal val="visible"/>
                                      </p:to>
                                    </p:set>
                                    <p:animEffect filter="wipe(left)" transition="in">
                                      <p:cBhvr>
                                        <p:cTn dur="250" id="11"/>
                                        <p:tgtEl>
                                          <p:spTgt spid="21"/>
                                        </p:tgtEl>
                                      </p:cBhvr>
                                    </p:animEffect>
                                  </p:childTnLst>
                                </p:cTn>
                              </p:par>
                            </p:childTnLst>
                          </p:cTn>
                        </p:par>
                        <p:par>
                          <p:cTn fill="hold" id="12">
                            <p:stCondLst>
                              <p:cond delay="750"/>
                            </p:stCondLst>
                            <p:childTnLst>
                              <p:par>
                                <p:cTn fill="hold" grpId="0" id="13" nodeType="afterEffect" presetClass="entr" presetID="10" presetSubtype="0">
                                  <p:stCondLst>
                                    <p:cond delay="0"/>
                                  </p:stCondLst>
                                  <p:childTnLst>
                                    <p:set>
                                      <p:cBhvr>
                                        <p:cTn dur="1" fill="hold" id="14">
                                          <p:stCondLst>
                                            <p:cond delay="0"/>
                                          </p:stCondLst>
                                        </p:cTn>
                                        <p:tgtEl>
                                          <p:spTgt spid="22"/>
                                        </p:tgtEl>
                                        <p:attrNameLst>
                                          <p:attrName>style.visibility</p:attrName>
                                        </p:attrNameLst>
                                      </p:cBhvr>
                                      <p:to>
                                        <p:strVal val="visible"/>
                                      </p:to>
                                    </p:set>
                                    <p:animEffect filter="fade" transition="in">
                                      <p:cBhvr>
                                        <p:cTn dur="250" id="15"/>
                                        <p:tgtEl>
                                          <p:spTgt spid="2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24"/>
                                        </p:tgtEl>
                                        <p:attrNameLst>
                                          <p:attrName>style.visibility</p:attrName>
                                        </p:attrNameLst>
                                      </p:cBhvr>
                                      <p:to>
                                        <p:strVal val="visible"/>
                                      </p:to>
                                    </p:set>
                                    <p:animEffect filter="wipe(left)" transition="in">
                                      <p:cBhvr>
                                        <p:cTn dur="250" id="24"/>
                                        <p:tgtEl>
                                          <p:spTgt spid="24"/>
                                        </p:tgtEl>
                                      </p:cBhvr>
                                    </p:animEffect>
                                  </p:childTnLst>
                                </p:cTn>
                              </p:par>
                            </p:childTnLst>
                          </p:cTn>
                        </p:par>
                        <p:par>
                          <p:cTn fill="hold" id="25">
                            <p:stCondLst>
                              <p:cond delay="750"/>
                            </p:stCondLst>
                            <p:childTnLst>
                              <p:par>
                                <p:cTn fill="hold" grpId="0" id="26" nodeType="afterEffect" presetClass="entr" presetID="10" presetSubtype="0">
                                  <p:stCondLst>
                                    <p:cond delay="0"/>
                                  </p:stCondLst>
                                  <p:childTnLst>
                                    <p:set>
                                      <p:cBhvr>
                                        <p:cTn dur="1" fill="hold" id="27">
                                          <p:stCondLst>
                                            <p:cond delay="0"/>
                                          </p:stCondLst>
                                        </p:cTn>
                                        <p:tgtEl>
                                          <p:spTgt spid="23"/>
                                        </p:tgtEl>
                                        <p:attrNameLst>
                                          <p:attrName>style.visibility</p:attrName>
                                        </p:attrNameLst>
                                      </p:cBhvr>
                                      <p:to>
                                        <p:strVal val="visible"/>
                                      </p:to>
                                    </p:set>
                                    <p:animEffect filter="fade" transition="in">
                                      <p:cBhvr>
                                        <p:cTn dur="250" id="28"/>
                                        <p:tgtEl>
                                          <p:spTgt spid="23"/>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7"/>
                                        </p:tgtEl>
                                        <p:attrNameLst>
                                          <p:attrName>style.visibility</p:attrName>
                                        </p:attrNameLst>
                                      </p:cBhvr>
                                      <p:to>
                                        <p:strVal val="visible"/>
                                      </p:to>
                                    </p:set>
                                    <p:animEffect filter="fade" transition="in">
                                      <p:cBhvr>
                                        <p:cTn dur="500" id="33"/>
                                        <p:tgtEl>
                                          <p:spTgt spid="17"/>
                                        </p:tgtEl>
                                      </p:cBhvr>
                                    </p:animEffect>
                                  </p:childTnLst>
                                </p:cTn>
                              </p:par>
                            </p:childTnLst>
                          </p:cTn>
                        </p:par>
                        <p:par>
                          <p:cTn fill="hold" id="34">
                            <p:stCondLst>
                              <p:cond delay="500"/>
                            </p:stCondLst>
                            <p:childTnLst>
                              <p:par>
                                <p:cTn fill="hold" id="35" nodeType="afterEffect" presetClass="entr" presetID="22" presetSubtype="8">
                                  <p:stCondLst>
                                    <p:cond delay="0"/>
                                  </p:stCondLst>
                                  <p:childTnLst>
                                    <p:set>
                                      <p:cBhvr>
                                        <p:cTn dur="1" fill="hold" id="36">
                                          <p:stCondLst>
                                            <p:cond delay="0"/>
                                          </p:stCondLst>
                                        </p:cTn>
                                        <p:tgtEl>
                                          <p:spTgt spid="25"/>
                                        </p:tgtEl>
                                        <p:attrNameLst>
                                          <p:attrName>style.visibility</p:attrName>
                                        </p:attrNameLst>
                                      </p:cBhvr>
                                      <p:to>
                                        <p:strVal val="visible"/>
                                      </p:to>
                                    </p:set>
                                    <p:animEffect filter="wipe(left)" transition="in">
                                      <p:cBhvr>
                                        <p:cTn dur="250" id="37"/>
                                        <p:tgtEl>
                                          <p:spTgt spid="25"/>
                                        </p:tgtEl>
                                      </p:cBhvr>
                                    </p:animEffect>
                                  </p:childTnLst>
                                </p:cTn>
                              </p:par>
                            </p:childTnLst>
                          </p:cTn>
                        </p:par>
                        <p:par>
                          <p:cTn fill="hold" id="38">
                            <p:stCondLst>
                              <p:cond delay="750"/>
                            </p:stCondLst>
                            <p:childTnLst>
                              <p:par>
                                <p:cTn fill="hold" grpId="0" id="39" nodeType="after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250" id="41"/>
                                        <p:tgtEl>
                                          <p:spTgt spid="2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childTnLst>
                          </p:cTn>
                        </p:par>
                        <p:par>
                          <p:cTn fill="hold" id="47">
                            <p:stCondLst>
                              <p:cond delay="500"/>
                            </p:stCondLst>
                            <p:childTnLst>
                              <p:par>
                                <p:cTn fill="hold" id="48" nodeType="afterEffect" presetClass="entr" presetID="22" presetSubtype="8">
                                  <p:stCondLst>
                                    <p:cond delay="0"/>
                                  </p:stCondLst>
                                  <p:childTnLst>
                                    <p:set>
                                      <p:cBhvr>
                                        <p:cTn dur="1" fill="hold" id="49">
                                          <p:stCondLst>
                                            <p:cond delay="0"/>
                                          </p:stCondLst>
                                        </p:cTn>
                                        <p:tgtEl>
                                          <p:spTgt spid="26"/>
                                        </p:tgtEl>
                                        <p:attrNameLst>
                                          <p:attrName>style.visibility</p:attrName>
                                        </p:attrNameLst>
                                      </p:cBhvr>
                                      <p:to>
                                        <p:strVal val="visible"/>
                                      </p:to>
                                    </p:set>
                                    <p:animEffect filter="wipe(left)" transition="in">
                                      <p:cBhvr>
                                        <p:cTn dur="250" id="50"/>
                                        <p:tgtEl>
                                          <p:spTgt spid="26"/>
                                        </p:tgtEl>
                                      </p:cBhvr>
                                    </p:animEffect>
                                  </p:childTnLst>
                                </p:cTn>
                              </p:par>
                            </p:childTnLst>
                          </p:cTn>
                        </p:par>
                        <p:par>
                          <p:cTn fill="hold" id="51">
                            <p:stCondLst>
                              <p:cond delay="750"/>
                            </p:stCondLst>
                            <p:childTnLst>
                              <p:par>
                                <p:cTn fill="hold" grpId="0" id="52" nodeType="afterEffect" presetClass="entr" presetID="10" presetSubtype="0">
                                  <p:stCondLst>
                                    <p:cond delay="0"/>
                                  </p:stCondLst>
                                  <p:childTnLst>
                                    <p:set>
                                      <p:cBhvr>
                                        <p:cTn dur="1" fill="hold" id="53">
                                          <p:stCondLst>
                                            <p:cond delay="0"/>
                                          </p:stCondLst>
                                        </p:cTn>
                                        <p:tgtEl>
                                          <p:spTgt spid="29"/>
                                        </p:tgtEl>
                                        <p:attrNameLst>
                                          <p:attrName>style.visibility</p:attrName>
                                        </p:attrNameLst>
                                      </p:cBhvr>
                                      <p:to>
                                        <p:strVal val="visible"/>
                                      </p:to>
                                    </p:set>
                                    <p:animEffect filter="fade" transition="in">
                                      <p:cBhvr>
                                        <p:cTn dur="250" id="54"/>
                                        <p:tgtEl>
                                          <p:spTgt spid="29"/>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9"/>
                                        </p:tgtEl>
                                        <p:attrNameLst>
                                          <p:attrName>style.visibility</p:attrName>
                                        </p:attrNameLst>
                                      </p:cBhvr>
                                      <p:to>
                                        <p:strVal val="visible"/>
                                      </p:to>
                                    </p:set>
                                    <p:animEffect filter="fade" transition="in">
                                      <p:cBhvr>
                                        <p:cTn dur="500" id="59"/>
                                        <p:tgtEl>
                                          <p:spTgt spid="19"/>
                                        </p:tgtEl>
                                      </p:cBhvr>
                                    </p:animEffect>
                                  </p:childTnLst>
                                </p:cTn>
                              </p:par>
                            </p:childTnLst>
                          </p:cTn>
                        </p:par>
                        <p:par>
                          <p:cTn fill="hold" id="60">
                            <p:stCondLst>
                              <p:cond delay="500"/>
                            </p:stCondLst>
                            <p:childTnLst>
                              <p:par>
                                <p:cTn fill="hold" id="61" nodeType="afterEffect" presetClass="entr" presetID="22" presetSubtype="8">
                                  <p:stCondLst>
                                    <p:cond delay="0"/>
                                  </p:stCondLst>
                                  <p:childTnLst>
                                    <p:set>
                                      <p:cBhvr>
                                        <p:cTn dur="1" fill="hold" id="62">
                                          <p:stCondLst>
                                            <p:cond delay="0"/>
                                          </p:stCondLst>
                                        </p:cTn>
                                        <p:tgtEl>
                                          <p:spTgt spid="27"/>
                                        </p:tgtEl>
                                        <p:attrNameLst>
                                          <p:attrName>style.visibility</p:attrName>
                                        </p:attrNameLst>
                                      </p:cBhvr>
                                      <p:to>
                                        <p:strVal val="visible"/>
                                      </p:to>
                                    </p:set>
                                    <p:animEffect filter="wipe(left)" transition="in">
                                      <p:cBhvr>
                                        <p:cTn dur="250" id="63"/>
                                        <p:tgtEl>
                                          <p:spTgt spid="27"/>
                                        </p:tgtEl>
                                      </p:cBhvr>
                                    </p:animEffect>
                                  </p:childTnLst>
                                </p:cTn>
                              </p:par>
                            </p:childTnLst>
                          </p:cTn>
                        </p:par>
                        <p:par>
                          <p:cTn fill="hold" id="64">
                            <p:stCondLst>
                              <p:cond delay="750"/>
                            </p:stCondLst>
                            <p:childTnLst>
                              <p:par>
                                <p:cTn fill="hold" grpId="0" id="65" nodeType="afterEffect" presetClass="entr" presetID="10" presetSubtype="0">
                                  <p:stCondLst>
                                    <p:cond delay="0"/>
                                  </p:stCondLst>
                                  <p:childTnLst>
                                    <p:set>
                                      <p:cBhvr>
                                        <p:cTn dur="1" fill="hold" id="66">
                                          <p:stCondLst>
                                            <p:cond delay="0"/>
                                          </p:stCondLst>
                                        </p:cTn>
                                        <p:tgtEl>
                                          <p:spTgt spid="30"/>
                                        </p:tgtEl>
                                        <p:attrNameLst>
                                          <p:attrName>style.visibility</p:attrName>
                                        </p:attrNameLst>
                                      </p:cBhvr>
                                      <p:to>
                                        <p:strVal val="visible"/>
                                      </p:to>
                                    </p:set>
                                    <p:animEffect filter="fade" transition="in">
                                      <p:cBhvr>
                                        <p:cTn dur="250" id="6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16"/>
      <p:bldP grpId="0" spid="17"/>
      <p:bldP grpId="0" spid="18"/>
      <p:bldP grpId="0" spid="19"/>
      <p:bldP grpId="0" spid="22"/>
      <p:bldP grpId="0" spid="23"/>
      <p:bldP grpId="0" spid="28"/>
      <p:bldP grpId="0" spid="29"/>
      <p:bldP grpId="0" spid="30"/>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d548406bfa20098aa0acd20ad6378be7">
            <a:r>
              <a:rPr dirty="0" lang="en-US"/>
              <a:t>Les données saisies doivent correspondre au type de valeur</a:t>
            </a:r>
          </a:p>
        </p:txBody>
      </p:sp>
      <p:grpSp>
        <p:nvGrpSpPr>
          <p:cNvPr id="41" name="Group 40">
            <a:extLst>
              <a:ext uri="{FF2B5EF4-FFF2-40B4-BE49-F238E27FC236}">
                <a16:creationId xmlns:a16="http://schemas.microsoft.com/office/drawing/2014/main" id="{171721E9-ABD2-4741-990D-474FB43D6B01}"/>
              </a:ext>
            </a:extLst>
          </p:cNvPr>
          <p:cNvGrpSpPr/>
          <p:nvPr/>
        </p:nvGrpSpPr>
        <p:grpSpPr>
          <a:xfrm>
            <a:off x="3358769" y="1866900"/>
            <a:ext cx="5474462" cy="3289572"/>
            <a:chOff x="2133600" y="2296689"/>
            <a:chExt cx="3770701" cy="2265792"/>
          </a:xfrm>
        </p:grpSpPr>
        <p:sp>
          <p:nvSpPr>
            <p:cNvPr id="36" name="Freeform: Shape 35">
              <a:extLst>
                <a:ext uri="{FF2B5EF4-FFF2-40B4-BE49-F238E27FC236}">
                  <a16:creationId xmlns:a16="http://schemas.microsoft.com/office/drawing/2014/main" id="{9D35CA9C-C32A-447B-8BD7-13749F2BF8B8}"/>
                </a:ext>
              </a:extLst>
            </p:cNvPr>
            <p:cNvSpPr/>
            <p:nvPr/>
          </p:nvSpPr>
          <p:spPr>
            <a:xfrm>
              <a:off x="2496012" y="2296689"/>
              <a:ext cx="3029313" cy="2073152"/>
            </a:xfrm>
            <a:custGeom>
              <a:avLst/>
              <a:gdLst>
                <a:gd fmla="*/ 54940 w 3029313" name="connsiteX0"/>
                <a:gd fmla="*/ -231 h 2073152" name="connsiteY0"/>
                <a:gd fmla="*/ 2974321 w 3029313" name="connsiteX1"/>
                <a:gd fmla="*/ -231 h 2073152" name="connsiteY1"/>
                <a:gd fmla="*/ 3029287 w 3029313" name="connsiteX2"/>
                <a:gd fmla="*/ 54736 h 2073152" name="connsiteY2"/>
                <a:gd fmla="*/ 3029287 w 3029313" name="connsiteX3"/>
                <a:gd fmla="*/ 2017955 h 2073152" name="connsiteY3"/>
                <a:gd fmla="*/ 2974321 w 3029313" name="connsiteX4"/>
                <a:gd fmla="*/ 2072922 h 2073152" name="connsiteY4"/>
                <a:gd fmla="*/ 54940 w 3029313" name="connsiteX5"/>
                <a:gd fmla="*/ 2072922 h 2073152" name="connsiteY5"/>
                <a:gd fmla="*/ -26 w 3029313" name="connsiteX6"/>
                <a:gd fmla="*/ 2017955 h 2073152" name="connsiteY6"/>
                <a:gd fmla="*/ -26 w 3029313" name="connsiteX7"/>
                <a:gd fmla="*/ 54882 h 2073152" name="connsiteY7"/>
                <a:gd fmla="*/ 54940 w 3029313" name="connsiteX8"/>
                <a:gd fmla="*/ -231 h 207315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73152" w="3029313">
                  <a:moveTo>
                    <a:pt x="54940" y="-231"/>
                  </a:moveTo>
                  <a:lnTo>
                    <a:pt x="2974321" y="-231"/>
                  </a:lnTo>
                  <a:cubicBezTo>
                    <a:pt x="3004611" y="-70"/>
                    <a:pt x="3029126" y="24445"/>
                    <a:pt x="3029287" y="54736"/>
                  </a:cubicBezTo>
                  <a:lnTo>
                    <a:pt x="3029287" y="2017955"/>
                  </a:lnTo>
                  <a:cubicBezTo>
                    <a:pt x="3029108" y="2048238"/>
                    <a:pt x="3004604" y="2072742"/>
                    <a:pt x="2974321" y="2072922"/>
                  </a:cubicBezTo>
                  <a:lnTo>
                    <a:pt x="54940" y="2072922"/>
                  </a:lnTo>
                  <a:cubicBezTo>
                    <a:pt x="24658" y="2072742"/>
                    <a:pt x="154" y="2048238"/>
                    <a:pt x="-26" y="2017955"/>
                  </a:cubicBezTo>
                  <a:lnTo>
                    <a:pt x="-26" y="54882"/>
                  </a:lnTo>
                  <a:cubicBezTo>
                    <a:pt x="73" y="24544"/>
                    <a:pt x="24603" y="-51"/>
                    <a:pt x="54940" y="-231"/>
                  </a:cubicBezTo>
                  <a:close/>
                </a:path>
              </a:pathLst>
            </a:custGeom>
            <a:solidFill>
              <a:srgbClr val="093371"/>
            </a:solidFill>
            <a:ln cap="flat" w="3656">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E5CAED0C-076E-4915-AD16-BAA3A004EDAA}"/>
                </a:ext>
              </a:extLst>
            </p:cNvPr>
            <p:cNvSpPr/>
            <p:nvPr/>
          </p:nvSpPr>
          <p:spPr>
            <a:xfrm>
              <a:off x="2610965" y="2412962"/>
              <a:ext cx="2817839" cy="1855631"/>
            </a:xfrm>
            <a:custGeom>
              <a:avLst/>
              <a:gdLst>
                <a:gd fmla="*/ 31342 w 2817839" name="connsiteX0"/>
                <a:gd fmla="*/ -231 h 1855631" name="connsiteY0"/>
                <a:gd fmla="*/ 2786446 w 2817839" name="connsiteX1"/>
                <a:gd fmla="*/ -231 h 1855631" name="connsiteY1"/>
                <a:gd fmla="*/ 2817813 w 2817839" name="connsiteX2"/>
                <a:gd fmla="*/ 31357 h 1855631" name="connsiteY2"/>
                <a:gd fmla="*/ 2817813 w 2817839" name="connsiteX3"/>
                <a:gd fmla="*/ 31393 h 1855631" name="connsiteY3"/>
                <a:gd fmla="*/ 2817813 w 2817839" name="connsiteX4"/>
                <a:gd fmla="*/ 1823777 h 1855631" name="connsiteY4"/>
                <a:gd fmla="*/ 2786482 w 2817839" name="connsiteX5"/>
                <a:gd fmla="*/ 1855401 h 1855631" name="connsiteY5"/>
                <a:gd fmla="*/ 2786446 w 2817839" name="connsiteX6"/>
                <a:gd fmla="*/ 1855401 h 1855631" name="connsiteY6"/>
                <a:gd fmla="*/ 31342 w 2817839" name="connsiteX7"/>
                <a:gd fmla="*/ 1855401 h 1855631" name="connsiteY7"/>
                <a:gd fmla="*/ -26 w 2817839" name="connsiteX8"/>
                <a:gd fmla="*/ 1823814 h 1855631" name="connsiteY8"/>
                <a:gd fmla="*/ -26 w 2817839" name="connsiteX9"/>
                <a:gd fmla="*/ 1823777 h 1855631" name="connsiteY9"/>
                <a:gd fmla="*/ -26 w 2817839" name="connsiteX10"/>
                <a:gd fmla="*/ 31393 h 1855631" name="connsiteY10"/>
                <a:gd fmla="*/ 31305 w 2817839" name="connsiteX11"/>
                <a:gd fmla="*/ -231 h 1855631" name="connsiteY11"/>
                <a:gd fmla="*/ 31342 w 2817839" name="connsiteX12"/>
                <a:gd fmla="*/ -231 h 185563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855631" w="2817839">
                  <a:moveTo>
                    <a:pt x="31342" y="-231"/>
                  </a:moveTo>
                  <a:lnTo>
                    <a:pt x="2786446" y="-231"/>
                  </a:lnTo>
                  <a:cubicBezTo>
                    <a:pt x="2803830" y="-169"/>
                    <a:pt x="2817875" y="13973"/>
                    <a:pt x="2817813" y="31357"/>
                  </a:cubicBezTo>
                  <a:cubicBezTo>
                    <a:pt x="2817813" y="31368"/>
                    <a:pt x="2817813" y="31382"/>
                    <a:pt x="2817813" y="31393"/>
                  </a:cubicBezTo>
                  <a:lnTo>
                    <a:pt x="2817813" y="1823777"/>
                  </a:lnTo>
                  <a:cubicBezTo>
                    <a:pt x="2817894" y="1841161"/>
                    <a:pt x="2803866" y="1855320"/>
                    <a:pt x="2786482" y="1855401"/>
                  </a:cubicBezTo>
                  <a:cubicBezTo>
                    <a:pt x="2786471" y="1855401"/>
                    <a:pt x="2786456" y="1855401"/>
                    <a:pt x="2786446" y="1855401"/>
                  </a:cubicBezTo>
                  <a:lnTo>
                    <a:pt x="31342" y="1855401"/>
                  </a:lnTo>
                  <a:cubicBezTo>
                    <a:pt x="13958" y="1855339"/>
                    <a:pt x="-88" y="1841198"/>
                    <a:pt x="-26" y="1823814"/>
                  </a:cubicBezTo>
                  <a:cubicBezTo>
                    <a:pt x="-26" y="1823802"/>
                    <a:pt x="-26" y="1823788"/>
                    <a:pt x="-26" y="1823777"/>
                  </a:cubicBezTo>
                  <a:lnTo>
                    <a:pt x="-26" y="31393"/>
                  </a:lnTo>
                  <a:cubicBezTo>
                    <a:pt x="-106" y="14009"/>
                    <a:pt x="13921" y="-150"/>
                    <a:pt x="31305" y="-231"/>
                  </a:cubicBezTo>
                  <a:cubicBezTo>
                    <a:pt x="31316" y="-231"/>
                    <a:pt x="31331" y="-231"/>
                    <a:pt x="31342" y="-231"/>
                  </a:cubicBezTo>
                  <a:close/>
                </a:path>
              </a:pathLst>
            </a:custGeom>
            <a:solidFill>
              <a:srgbClr val="FFFFFF"/>
            </a:solidFill>
            <a:ln cap="flat" w="3656">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07735682-4260-4C5C-AB89-0890163335A0}"/>
                </a:ext>
              </a:extLst>
            </p:cNvPr>
            <p:cNvSpPr/>
            <p:nvPr/>
          </p:nvSpPr>
          <p:spPr>
            <a:xfrm rot="21573000">
              <a:off x="3987585" y="2331003"/>
              <a:ext cx="47197" cy="47197"/>
            </a:xfrm>
            <a:custGeom>
              <a:avLst/>
              <a:gdLst>
                <a:gd fmla="*/ 47172 w 47197" name="connsiteX0"/>
                <a:gd fmla="*/ 23368 h 47197" name="connsiteY0"/>
                <a:gd fmla="*/ 23573 w 47197" name="connsiteX1"/>
                <a:gd fmla="*/ 46967 h 47197" name="connsiteY1"/>
                <a:gd fmla="*/ -26 w 47197" name="connsiteX2"/>
                <a:gd fmla="*/ 23368 h 47197" name="connsiteY2"/>
                <a:gd fmla="*/ 23573 w 47197" name="connsiteX3"/>
                <a:gd fmla="*/ -231 h 47197" name="connsiteY3"/>
                <a:gd fmla="*/ 47172 w 47197" name="connsiteX4"/>
                <a:gd fmla="*/ 23368 h 471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7197" w="47197">
                  <a:moveTo>
                    <a:pt x="47172" y="23368"/>
                  </a:moveTo>
                  <a:cubicBezTo>
                    <a:pt x="47172" y="36401"/>
                    <a:pt x="36606" y="46967"/>
                    <a:pt x="23573" y="46967"/>
                  </a:cubicBezTo>
                  <a:cubicBezTo>
                    <a:pt x="10540" y="46967"/>
                    <a:pt x="-26" y="36401"/>
                    <a:pt x="-26" y="23368"/>
                  </a:cubicBezTo>
                  <a:cubicBezTo>
                    <a:pt x="-26" y="10335"/>
                    <a:pt x="10540" y="-231"/>
                    <a:pt x="23573" y="-231"/>
                  </a:cubicBezTo>
                  <a:cubicBezTo>
                    <a:pt x="36606" y="-231"/>
                    <a:pt x="47172" y="10335"/>
                    <a:pt x="47172" y="23368"/>
                  </a:cubicBezTo>
                  <a:close/>
                </a:path>
              </a:pathLst>
            </a:custGeom>
            <a:solidFill>
              <a:srgbClr val="FF8F02"/>
            </a:solidFill>
            <a:ln cap="flat" w="3656">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E2D639DB-D6FE-4EC1-9B91-AFAAB635BF67}"/>
                </a:ext>
              </a:extLst>
            </p:cNvPr>
            <p:cNvSpPr/>
            <p:nvPr/>
          </p:nvSpPr>
          <p:spPr>
            <a:xfrm>
              <a:off x="2133600" y="4432907"/>
              <a:ext cx="3770701" cy="129574"/>
            </a:xfrm>
            <a:custGeom>
              <a:avLst/>
              <a:gdLst>
                <a:gd fmla="*/ 3769063 w 3770701" name="connsiteX0"/>
                <a:gd fmla="*/ -231 h 129574" name="connsiteY0"/>
                <a:gd fmla="*/ 2153964 w 3770701" name="connsiteX1"/>
                <a:gd fmla="*/ -231 h 129574" name="connsiteY1"/>
                <a:gd fmla="*/ 2117320 w 3770701" name="connsiteX2"/>
                <a:gd fmla="*/ 58657 h 129574" name="connsiteY2"/>
                <a:gd fmla="*/ 1649555 w 3770701" name="connsiteX3"/>
                <a:gd fmla="*/ 58657 h 129574" name="connsiteY3"/>
                <a:gd fmla="*/ 1612911 w 3770701" name="connsiteX4"/>
                <a:gd fmla="*/ -231 h 129574" name="connsiteY4"/>
                <a:gd fmla="*/ 1586 w 3770701" name="connsiteX5"/>
                <a:gd fmla="*/ -231 h 129574" name="connsiteY5"/>
                <a:gd fmla="*/ -26 w 3770701" name="connsiteX6"/>
                <a:gd fmla="*/ 2994 h 129574" name="connsiteY6"/>
                <a:gd fmla="*/ 213794 w 3770701" name="connsiteX7"/>
                <a:gd fmla="*/ 129343 h 129574" name="connsiteY7"/>
                <a:gd fmla="*/ 3556856 w 3770701" name="connsiteX8"/>
                <a:gd fmla="*/ 129343 h 129574" name="connsiteY8"/>
                <a:gd fmla="*/ 3770675 w 3770701" name="connsiteX9"/>
                <a:gd fmla="*/ 2994 h 129574" name="connsiteY9"/>
                <a:gd fmla="*/ 3769063 w 3770701" name="connsiteX10"/>
                <a:gd fmla="*/ -231 h 12957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29574" w="3770701">
                  <a:moveTo>
                    <a:pt x="3769063" y="-231"/>
                  </a:moveTo>
                  <a:lnTo>
                    <a:pt x="2153964" y="-231"/>
                  </a:lnTo>
                  <a:cubicBezTo>
                    <a:pt x="2153268" y="38466"/>
                    <a:pt x="2137108" y="58657"/>
                    <a:pt x="2117320" y="58657"/>
                  </a:cubicBezTo>
                  <a:lnTo>
                    <a:pt x="1649555" y="58657"/>
                  </a:lnTo>
                  <a:cubicBezTo>
                    <a:pt x="1629877" y="58657"/>
                    <a:pt x="1613717" y="38429"/>
                    <a:pt x="1612911" y="-231"/>
                  </a:cubicBezTo>
                  <a:lnTo>
                    <a:pt x="1586" y="-231"/>
                  </a:lnTo>
                  <a:cubicBezTo>
                    <a:pt x="707" y="-231"/>
                    <a:pt x="-26" y="1235"/>
                    <a:pt x="-26" y="2994"/>
                  </a:cubicBezTo>
                  <a:cubicBezTo>
                    <a:pt x="-26" y="63237"/>
                    <a:pt x="134129" y="116005"/>
                    <a:pt x="213794" y="129343"/>
                  </a:cubicBezTo>
                  <a:lnTo>
                    <a:pt x="3556856" y="129343"/>
                  </a:lnTo>
                  <a:cubicBezTo>
                    <a:pt x="3636520" y="116005"/>
                    <a:pt x="3770675" y="63384"/>
                    <a:pt x="3770675" y="2994"/>
                  </a:cubicBezTo>
                  <a:cubicBezTo>
                    <a:pt x="3770675" y="1235"/>
                    <a:pt x="3769942" y="-231"/>
                    <a:pt x="3769063" y="-231"/>
                  </a:cubicBezTo>
                  <a:close/>
                </a:path>
              </a:pathLst>
            </a:custGeom>
            <a:solidFill>
              <a:srgbClr val="093371"/>
            </a:solidFill>
            <a:ln cap="flat" w="3656">
              <a:noFill/>
              <a:prstDash val="solid"/>
              <a:miter/>
            </a:ln>
          </p:spPr>
          <p:txBody>
            <a:bodyPr anchor="ctr" rtlCol="0"/>
            <a:lstStyle/>
            <a:p>
              <a:endParaRPr dirty="0" lang="en-US"/>
            </a:p>
          </p:txBody>
        </p:sp>
      </p:grpSp>
      <p:sp>
        <p:nvSpPr>
          <p:cNvPr id="3" name="Oval 2">
            <a:extLst>
              <a:ext uri="{FF2B5EF4-FFF2-40B4-BE49-F238E27FC236}">
                <a16:creationId xmlns:a16="http://schemas.microsoft.com/office/drawing/2014/main" id="{914708C1-9314-4412-A3EC-359F8289FD00}"/>
              </a:ext>
            </a:extLst>
          </p:cNvPr>
          <p:cNvSpPr/>
          <p:nvPr/>
        </p:nvSpPr>
        <p:spPr>
          <a:xfrm>
            <a:off x="4879276" y="217823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2800"/>
              <a:t>#</a:t>
            </a:r>
          </a:p>
        </p:txBody>
      </p:sp>
      <p:sp>
        <p:nvSpPr>
          <p:cNvPr id="13" name="TextBox 12">
            <a:extLst>
              <a:ext uri="{FF2B5EF4-FFF2-40B4-BE49-F238E27FC236}">
                <a16:creationId xmlns:a16="http://schemas.microsoft.com/office/drawing/2014/main" id="{30FBF33E-A763-4A13-82D3-A008D5E5CB30}"/>
              </a:ext>
            </a:extLst>
          </p:cNvPr>
          <p:cNvSpPr txBox="1"/>
          <p:nvPr/>
        </p:nvSpPr>
        <p:spPr>
          <a:xfrm>
            <a:off x="5621251" y="2232178"/>
            <a:ext cx="1911743" cy="461665"/>
          </a:xfrm>
          <a:prstGeom prst="rect">
            <a:avLst/>
          </a:prstGeom>
          <a:noFill/>
        </p:spPr>
        <p:txBody>
          <a:bodyPr rtlCol="0" wrap="square">
            <a:spAutoFit/>
          </a:bodyPr>
          <a:lstStyle/>
          <a:p txid="b462b834c07a4e34b6987adf7211132c">
            <a:pPr algn="l">
              <a:buClr>
                <a:srgbClr val="008CCF"/>
              </a:buClr>
            </a:pPr>
            <a:r>
              <a:rPr dirty="0" lang="en-US" sz="2400"/>
              <a:t>Nombre</a:t>
            </a:r>
          </a:p>
        </p:txBody>
      </p:sp>
      <p:sp>
        <p:nvSpPr>
          <p:cNvPr id="42" name="Rectangle 41">
            <a:extLst>
              <a:ext uri="{FF2B5EF4-FFF2-40B4-BE49-F238E27FC236}">
                <a16:creationId xmlns:a16="http://schemas.microsoft.com/office/drawing/2014/main" id="{4DD40DAC-02A0-4D4B-A1ED-BFF6A9256FE7}"/>
              </a:ext>
            </a:extLst>
          </p:cNvPr>
          <p:cNvSpPr/>
          <p:nvPr/>
        </p:nvSpPr>
        <p:spPr>
          <a:xfrm>
            <a:off x="4574651" y="3046752"/>
            <a:ext cx="3116179" cy="569551"/>
          </a:xfrm>
          <a:prstGeom prst="rect">
            <a:avLst/>
          </a:prstGeom>
          <a:ln w="12700"/>
        </p:spPr>
        <p:style>
          <a:lnRef idx="2">
            <a:schemeClr val="dk1"/>
          </a:lnRef>
          <a:fillRef idx="1">
            <a:schemeClr val="lt1"/>
          </a:fillRef>
          <a:effectRef idx="0">
            <a:schemeClr val="dk1"/>
          </a:effectRef>
          <a:fontRef idx="minor">
            <a:schemeClr val="dk1"/>
          </a:fontRef>
        </p:style>
        <p:txBody>
          <a:bodyPr anchor="ctr" rtlCol="0"/>
          <a:lstStyle/>
          <a:p>
            <a:pPr algn="ctr"/>
            <a:endParaRPr dirty="0" lang="en-US"/>
          </a:p>
        </p:txBody>
      </p:sp>
      <p:cxnSp>
        <p:nvCxnSpPr>
          <p:cNvPr id="44" name="Straight Connector 43">
            <a:extLst>
              <a:ext uri="{FF2B5EF4-FFF2-40B4-BE49-F238E27FC236}">
                <a16:creationId xmlns:a16="http://schemas.microsoft.com/office/drawing/2014/main" id="{52E1C7D2-A17E-4610-A125-D0A88C332FA1}"/>
              </a:ext>
            </a:extLst>
          </p:cNvPr>
          <p:cNvCxnSpPr/>
          <p:nvPr/>
        </p:nvCxnSpPr>
        <p:spPr>
          <a:xfrm>
            <a:off x="4879276" y="3155036"/>
            <a:ext cx="0" cy="407210"/>
          </a:xfrm>
          <a:prstGeom prst="line">
            <a:avLst/>
          </a:prstGeom>
          <a:ln>
            <a:headEnd len="lg" type="none" w="lg"/>
            <a:tailEnd len="lg" type="none" w="lg"/>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F74EF7E-B4A6-4D02-8DB2-F47BD8F073E9}"/>
              </a:ext>
            </a:extLst>
          </p:cNvPr>
          <p:cNvSpPr txBox="1"/>
          <p:nvPr/>
        </p:nvSpPr>
        <p:spPr>
          <a:xfrm>
            <a:off x="4770988" y="3130972"/>
            <a:ext cx="2653716" cy="461665"/>
          </a:xfrm>
          <a:prstGeom prst="rect">
            <a:avLst/>
          </a:prstGeom>
          <a:noFill/>
        </p:spPr>
        <p:txBody>
          <a:bodyPr rtlCol="0" wrap="square">
            <a:spAutoFit/>
          </a:bodyPr>
          <a:lstStyle/>
          <a:p txid="2833b768ad7da1b3caea3de4d66265fb">
            <a:pPr algn="ctr">
              <a:buClr>
                <a:srgbClr val="008CCF"/>
              </a:buClr>
            </a:pPr>
            <a:r>
              <a:rPr dirty="0" lang="en-US" sz="2400"/>
              <a:t>11/02/2022</a:t>
            </a:r>
          </a:p>
        </p:txBody>
      </p:sp>
      <p:pic>
        <p:nvPicPr>
          <p:cNvPr descr="Close with solid fill" id="47" name="Graphic 46">
            <a:extLst>
              <a:ext uri="{FF2B5EF4-FFF2-40B4-BE49-F238E27FC236}">
                <a16:creationId xmlns:a16="http://schemas.microsoft.com/office/drawing/2014/main" id="{A3666FA6-5E9B-4131-B82A-4CA1D108E9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2708" y="3757319"/>
            <a:ext cx="697315" cy="697315"/>
          </a:xfrm>
          <a:prstGeom prst="rect">
            <a:avLst/>
          </a:prstGeom>
        </p:spPr>
      </p:pic>
      <p:sp>
        <p:nvSpPr>
          <p:cNvPr id="48" name="TextBox 47">
            <a:extLst>
              <a:ext uri="{FF2B5EF4-FFF2-40B4-BE49-F238E27FC236}">
                <a16:creationId xmlns:a16="http://schemas.microsoft.com/office/drawing/2014/main" id="{5F069FFF-59AE-49D6-85A7-4D7ACB187584}"/>
              </a:ext>
            </a:extLst>
          </p:cNvPr>
          <p:cNvSpPr txBox="1"/>
          <p:nvPr/>
        </p:nvSpPr>
        <p:spPr>
          <a:xfrm>
            <a:off x="5820023" y="3820302"/>
            <a:ext cx="1483151" cy="584775"/>
          </a:xfrm>
          <a:prstGeom prst="rect">
            <a:avLst/>
          </a:prstGeom>
          <a:noFill/>
        </p:spPr>
        <p:txBody>
          <a:bodyPr rtlCol="0" wrap="square">
            <a:spAutoFit/>
          </a:bodyPr>
          <a:lstStyle/>
          <a:p txid="2705775b23113387ed16166adcf83dcb">
            <a:pPr algn="l">
              <a:buClr>
                <a:srgbClr val="008CCF"/>
              </a:buClr>
            </a:pPr>
            <a:r>
              <a:rPr dirty="0" lang="en-US" sz="3200">
                <a:solidFill>
                  <a:srgbClr val="FF0000"/>
                </a:solidFill>
              </a:rPr>
              <a:t>Erreur </a:t>
            </a:r>
          </a:p>
        </p:txBody>
      </p: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advTm="9552" spd="slow">
        <p159:morph option="byObject"/>
      </p:transition>
    </mc:Choice>
    <mc:Fallback xmlns="">
      <p:transition advTm="9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 presetSubtype="0">
                                  <p:stCondLst>
                                    <p:cond delay="0"/>
                                  </p:stCondLst>
                                  <p:childTnLst>
                                    <p:set>
                                      <p:cBhvr>
                                        <p:cTn dur="1" fill="hold" id="6">
                                          <p:stCondLst>
                                            <p:cond delay="0"/>
                                          </p:stCondLst>
                                        </p:cTn>
                                        <p:tgtEl>
                                          <p:spTgt spid="44"/>
                                        </p:tgtEl>
                                        <p:attrNameLst>
                                          <p:attrName>style.visibility</p:attrName>
                                        </p:attrNameLst>
                                      </p:cBhvr>
                                      <p:to>
                                        <p:strVal val="visible"/>
                                      </p:to>
                                    </p:set>
                                  </p:childTnLst>
                                </p:cTn>
                              </p:par>
                              <p:par>
                                <p:cTn fill="hold" id="7" nodeType="withEffect" presetClass="emph" presetID="35" presetSubtype="0" repeatCount="indefinite">
                                  <p:stCondLst>
                                    <p:cond delay="0"/>
                                  </p:stCondLst>
                                  <p:childTnLst>
                                    <p:anim calcmode="discrete" valueType="str">
                                      <p:cBhvr>
                                        <p:cTn dur="500" fill="hold" id="8"/>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2" presetSubtype="8">
                                  <p:stCondLst>
                                    <p:cond delay="0"/>
                                  </p:stCondLst>
                                  <p:childTnLst>
                                    <p:set>
                                      <p:cBhvr>
                                        <p:cTn dur="1" fill="hold" id="12">
                                          <p:stCondLst>
                                            <p:cond delay="0"/>
                                          </p:stCondLst>
                                        </p:cTn>
                                        <p:tgtEl>
                                          <p:spTgt spid="45"/>
                                        </p:tgtEl>
                                        <p:attrNameLst>
                                          <p:attrName>style.visibility</p:attrName>
                                        </p:attrNameLst>
                                      </p:cBhvr>
                                      <p:to>
                                        <p:strVal val="visible"/>
                                      </p:to>
                                    </p:set>
                                    <p:animEffect filter="wipe(left)" transition="in">
                                      <p:cBhvr>
                                        <p:cTn dur="500" id="13"/>
                                        <p:tgtEl>
                                          <p:spTgt spid="45"/>
                                        </p:tgtEl>
                                      </p:cBhvr>
                                    </p:animEffect>
                                  </p:childTnLst>
                                </p:cTn>
                              </p:par>
                              <p:par>
                                <p:cTn fill="hold" id="14" nodeType="withEffect" presetClass="exit" presetID="1" presetSubtype="0">
                                  <p:stCondLst>
                                    <p:cond delay="0"/>
                                  </p:stCondLst>
                                  <p:childTnLst>
                                    <p:set>
                                      <p:cBhvr>
                                        <p:cTn dur="1" fill="hold" id="15">
                                          <p:stCondLst>
                                            <p:cond delay="0"/>
                                          </p:stCondLst>
                                        </p:cTn>
                                        <p:tgtEl>
                                          <p:spTgt spid="44"/>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mph" presetID="1" presetSubtype="2">
                                  <p:stCondLst>
                                    <p:cond delay="0"/>
                                  </p:stCondLst>
                                  <p:childTnLst>
                                    <p:animClr clrSpc="rgb" dir="cw">
                                      <p:cBhvr>
                                        <p:cTn dur="500" fill="hold" id="19"/>
                                        <p:tgtEl>
                                          <p:spTgt spid="42"/>
                                        </p:tgtEl>
                                        <p:attrNameLst>
                                          <p:attrName>fillcolor</p:attrName>
                                        </p:attrNameLst>
                                      </p:cBhvr>
                                      <p:to>
                                        <a:srgbClr val="FFFF00"/>
                                      </p:to>
                                    </p:animClr>
                                    <p:set>
                                      <p:cBhvr>
                                        <p:cTn dur="500" fill="hold" id="20"/>
                                        <p:tgtEl>
                                          <p:spTgt spid="42"/>
                                        </p:tgtEl>
                                        <p:attrNameLst>
                                          <p:attrName>fill.type</p:attrName>
                                        </p:attrNameLst>
                                      </p:cBhvr>
                                      <p:to>
                                        <p:strVal val="solid"/>
                                      </p:to>
                                    </p:set>
                                    <p:set>
                                      <p:cBhvr>
                                        <p:cTn dur="500" fill="hold" id="21"/>
                                        <p:tgtEl>
                                          <p:spTgt spid="42"/>
                                        </p:tgtEl>
                                        <p:attrNameLst>
                                          <p:attrName>fill.on</p:attrName>
                                        </p:attrNameLst>
                                      </p:cBhvr>
                                      <p:to>
                                        <p:strVal val="true"/>
                                      </p:to>
                                    </p:se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48"/>
                                        </p:tgtEl>
                                        <p:attrNameLst>
                                          <p:attrName>style.visibility</p:attrName>
                                        </p:attrNameLst>
                                      </p:cBhvr>
                                      <p:to>
                                        <p:strVal val="visible"/>
                                      </p:to>
                                    </p:set>
                                    <p:animEffect filter="fade" transition="in">
                                      <p:cBhvr>
                                        <p:cTn dur="500" id="26"/>
                                        <p:tgtEl>
                                          <p:spTgt spid="48"/>
                                        </p:tgtEl>
                                      </p:cBhvr>
                                    </p:animEffect>
                                  </p:childTnLst>
                                </p:cTn>
                              </p:par>
                              <p:par>
                                <p:cTn fill="hold" id="27" nodeType="withEffect" presetClass="entr" presetID="10" presetSubtype="0">
                                  <p:stCondLst>
                                    <p:cond delay="0"/>
                                  </p:stCondLst>
                                  <p:childTnLst>
                                    <p:set>
                                      <p:cBhvr>
                                        <p:cTn dur="1" fill="hold" id="28">
                                          <p:stCondLst>
                                            <p:cond delay="0"/>
                                          </p:stCondLst>
                                        </p:cTn>
                                        <p:tgtEl>
                                          <p:spTgt spid="47"/>
                                        </p:tgtEl>
                                        <p:attrNameLst>
                                          <p:attrName>style.visibility</p:attrName>
                                        </p:attrNameLst>
                                      </p:cBhvr>
                                      <p:to>
                                        <p:strVal val="visible"/>
                                      </p:to>
                                    </p:set>
                                    <p:animEffect filter="fade" transition="in">
                                      <p:cBhvr>
                                        <p:cTn dur="500" id="29"/>
                                        <p:tgtEl>
                                          <p:spTgt spid="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5"/>
      <p:bldP grpId="0" spid="4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4879D-AB80-EFB0-CE91-6A01EB7CB031}"/>
              </a:ext>
            </a:extLst>
          </p:cNvPr>
          <p:cNvSpPr txBox="1"/>
          <p:nvPr/>
        </p:nvSpPr>
        <p:spPr>
          <a:xfrm>
            <a:off x="4857008" y="3241964"/>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925321569"/>
      </p:ext>
    </p:extLst>
  </p:cSld>
  <p:clrMapOvr>
    <a:masterClrMapping/>
  </p:clrMapOvr>
  <p:transition advTm="45000" spd="slow"/>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txid="059453be03e2809e11ff1451059b87b9">
            <a:r>
              <a:rPr dirty="0" lang="en-US" noProof="0"/>
              <a:t>Règle de validation</a:t>
            </a:r>
          </a:p>
        </p:txBody>
      </p:sp>
      <p:pic>
        <p:nvPicPr>
          <p:cNvPr id="3" name="Graphic 2">
            <a:extLst>
              <a:ext uri="{FF2B5EF4-FFF2-40B4-BE49-F238E27FC236}">
                <a16:creationId xmlns:a16="http://schemas.microsoft.com/office/drawing/2014/main" id="{DB6A0436-0066-4E1C-AB18-01B57D79BA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4446" y="1889960"/>
            <a:ext cx="3078079" cy="3078079"/>
          </a:xfrm>
          <a:prstGeom prst="rect">
            <a:avLst/>
          </a:prstGeom>
        </p:spPr>
      </p:pic>
      <p:sp>
        <p:nvSpPr>
          <p:cNvPr id="4" name="Rectangle: Rounded Corners 3">
            <a:extLst>
              <a:ext uri="{FF2B5EF4-FFF2-40B4-BE49-F238E27FC236}">
                <a16:creationId xmlns:a16="http://schemas.microsoft.com/office/drawing/2014/main" id="{B84DE2BD-B7A9-46B7-887F-1AEF6F783ECE}"/>
              </a:ext>
            </a:extLst>
          </p:cNvPr>
          <p:cNvSpPr/>
          <p:nvPr/>
        </p:nvSpPr>
        <p:spPr>
          <a:xfrm>
            <a:off x="298239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ebac819696a4315ec35371e02fdcef">
            <a:pPr algn="ctr"/>
            <a:r>
              <a:rPr dirty="0" lang="es-ES" sz="2200"/>
              <a:t>Saisie</a:t>
            </a:r>
            <a:r>
              <a:rPr dirty="0" err="1" lang="es-ES" sz="2200"/>
              <a:t> de données</a:t>
            </a:r>
            <a:endParaRPr dirty="0" lang="es-ES" sz="2200"/>
          </a:p>
        </p:txBody>
      </p:sp>
      <p:grpSp>
        <p:nvGrpSpPr>
          <p:cNvPr id="18" name="Group 17">
            <a:extLst>
              <a:ext uri="{FF2B5EF4-FFF2-40B4-BE49-F238E27FC236}">
                <a16:creationId xmlns:a16="http://schemas.microsoft.com/office/drawing/2014/main" id="{178955FE-267A-4B94-8FE0-9E0682D8EF80}"/>
              </a:ext>
            </a:extLst>
          </p:cNvPr>
          <p:cNvGrpSpPr/>
          <p:nvPr/>
        </p:nvGrpSpPr>
        <p:grpSpPr>
          <a:xfrm>
            <a:off x="5910260" y="1412822"/>
            <a:ext cx="4032355" cy="4032355"/>
            <a:chOff x="2983305" y="632829"/>
            <a:chExt cx="6225390" cy="6225390"/>
          </a:xfrm>
        </p:grpSpPr>
        <p:pic>
          <p:nvPicPr>
            <p:cNvPr descr="Icon  Description automatically generated" id="19" name="Picture 18">
              <a:extLst>
                <a:ext uri="{FF2B5EF4-FFF2-40B4-BE49-F238E27FC236}">
                  <a16:creationId xmlns:a16="http://schemas.microsoft.com/office/drawing/2014/main" id="{891B3DDF-39C5-4FA2-80AD-64831BC4F6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20" name="Group 19">
              <a:extLst>
                <a:ext uri="{FF2B5EF4-FFF2-40B4-BE49-F238E27FC236}">
                  <a16:creationId xmlns:a16="http://schemas.microsoft.com/office/drawing/2014/main" id="{30A8CD22-A509-4CD2-BC8C-A959FDFD7915}"/>
                </a:ext>
              </a:extLst>
            </p:cNvPr>
            <p:cNvGrpSpPr/>
            <p:nvPr/>
          </p:nvGrpSpPr>
          <p:grpSpPr>
            <a:xfrm>
              <a:off x="4980361" y="2965690"/>
              <a:ext cx="2197848" cy="1559668"/>
              <a:chOff x="4980361" y="2998462"/>
              <a:chExt cx="2197848" cy="1559668"/>
            </a:xfrm>
          </p:grpSpPr>
          <p:sp>
            <p:nvSpPr>
              <p:cNvPr id="21" name="Rectangle: Rounded Corners 20">
                <a:extLst>
                  <a:ext uri="{FF2B5EF4-FFF2-40B4-BE49-F238E27FC236}">
                    <a16:creationId xmlns:a16="http://schemas.microsoft.com/office/drawing/2014/main" id="{77A712DB-5A7A-43B6-97AF-F46E6830C941}"/>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Graphic 21">
                <a:extLst>
                  <a:ext uri="{FF2B5EF4-FFF2-40B4-BE49-F238E27FC236}">
                    <a16:creationId xmlns:a16="http://schemas.microsoft.com/office/drawing/2014/main" id="{57C69F36-D1F3-4FF9-8394-CCFAD0107B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9031" y="2998462"/>
                <a:ext cx="669178" cy="602260"/>
              </a:xfrm>
              <a:prstGeom prst="rect">
                <a:avLst/>
              </a:prstGeom>
            </p:spPr>
          </p:pic>
          <p:pic>
            <p:nvPicPr>
              <p:cNvPr id="23" name="Graphic 22">
                <a:extLst>
                  <a:ext uri="{FF2B5EF4-FFF2-40B4-BE49-F238E27FC236}">
                    <a16:creationId xmlns:a16="http://schemas.microsoft.com/office/drawing/2014/main" id="{B9D9E89D-B2FA-4E56-83EC-CACC08B274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2998462"/>
                <a:ext cx="669178" cy="602260"/>
              </a:xfrm>
              <a:prstGeom prst="rect">
                <a:avLst/>
              </a:prstGeom>
            </p:spPr>
          </p:pic>
          <p:pic>
            <p:nvPicPr>
              <p:cNvPr id="24" name="Graphic 23">
                <a:extLst>
                  <a:ext uri="{FF2B5EF4-FFF2-40B4-BE49-F238E27FC236}">
                    <a16:creationId xmlns:a16="http://schemas.microsoft.com/office/drawing/2014/main" id="{D3C0A41E-EA66-4C8B-94A5-CDAC062DD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3955870"/>
                <a:ext cx="669178" cy="602260"/>
              </a:xfrm>
              <a:prstGeom prst="rect">
                <a:avLst/>
              </a:prstGeom>
            </p:spPr>
          </p:pic>
          <p:pic>
            <p:nvPicPr>
              <p:cNvPr id="25" name="Graphic 24">
                <a:extLst>
                  <a:ext uri="{FF2B5EF4-FFF2-40B4-BE49-F238E27FC236}">
                    <a16:creationId xmlns:a16="http://schemas.microsoft.com/office/drawing/2014/main" id="{454CAF81-9758-4FF1-88C7-8296A34FF6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0678" y="3197198"/>
                <a:ext cx="557214" cy="204788"/>
              </a:xfrm>
              <a:prstGeom prst="rect">
                <a:avLst/>
              </a:prstGeom>
            </p:spPr>
          </p:pic>
          <p:grpSp>
            <p:nvGrpSpPr>
              <p:cNvPr id="26" name="Group 25">
                <a:extLst>
                  <a:ext uri="{FF2B5EF4-FFF2-40B4-BE49-F238E27FC236}">
                    <a16:creationId xmlns:a16="http://schemas.microsoft.com/office/drawing/2014/main" id="{A597214D-15E0-47FF-B78F-DA78AFE73C4D}"/>
                  </a:ext>
                </a:extLst>
              </p:cNvPr>
              <p:cNvGrpSpPr/>
              <p:nvPr/>
            </p:nvGrpSpPr>
            <p:grpSpPr>
              <a:xfrm>
                <a:off x="5810116" y="4048999"/>
                <a:ext cx="557214" cy="416003"/>
                <a:chOff x="5810116" y="4097465"/>
                <a:chExt cx="557214" cy="416003"/>
              </a:xfrm>
            </p:grpSpPr>
            <p:sp>
              <p:nvSpPr>
                <p:cNvPr id="27" name="Freeform: Shape 26">
                  <a:extLst>
                    <a:ext uri="{FF2B5EF4-FFF2-40B4-BE49-F238E27FC236}">
                      <a16:creationId xmlns:a16="http://schemas.microsoft.com/office/drawing/2014/main" id="{AAD2C54F-211D-4D36-9986-4D51FFE085B2}"/>
                    </a:ext>
                  </a:extLst>
                </p:cNvPr>
                <p:cNvSpPr/>
                <p:nvPr/>
              </p:nvSpPr>
              <p:spPr>
                <a:xfrm>
                  <a:off x="5880751" y="4097465"/>
                  <a:ext cx="415945" cy="416003"/>
                </a:xfrm>
                <a:custGeom>
                  <a:avLst/>
                  <a:gdLst>
                    <a:gd fmla="*/ 405646 w 415945" name="connsiteX0"/>
                    <a:gd fmla="*/ 60841 h 416003" name="connsiteY0"/>
                    <a:gd fmla="*/ 60841 w 415945" name="connsiteX1"/>
                    <a:gd fmla="*/ 405645 h 416003" name="connsiteY1"/>
                    <a:gd fmla="*/ 10358 w 415945" name="connsiteX2"/>
                    <a:gd fmla="*/ 405645 h 416003" name="connsiteY2"/>
                    <a:gd fmla="*/ 10358 w 415945" name="connsiteX3"/>
                    <a:gd fmla="*/ 405645 h 416003" name="connsiteY3"/>
                    <a:gd fmla="*/ 10358 w 415945" name="connsiteX4"/>
                    <a:gd fmla="*/ 355163 h 416003" name="connsiteY4"/>
                    <a:gd fmla="*/ 354687 w 415945" name="connsiteX5"/>
                    <a:gd fmla="*/ 10358 h 416003" name="connsiteY5"/>
                    <a:gd fmla="*/ 405169 w 415945" name="connsiteX6"/>
                    <a:gd fmla="*/ 10358 h 416003" name="connsiteY6"/>
                    <a:gd fmla="*/ 405169 w 415945" name="connsiteX7"/>
                    <a:gd fmla="*/ 10358 h 416003" name="connsiteY7"/>
                    <a:gd fmla="*/ 405646 w 415945" name="connsiteX8"/>
                    <a:gd fmla="*/ 60841 h 41600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6003" w="415945">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cap="flat" w="4722">
                  <a:noFill/>
                  <a:prstDash val="solid"/>
                  <a:miter/>
                </a:ln>
              </p:spPr>
              <p:txBody>
                <a:bodyPr anchor="ctr" rtlCol="0"/>
                <a:lstStyle/>
                <a:p>
                  <a:endParaRPr lang="es-ES"/>
                </a:p>
              </p:txBody>
            </p:sp>
            <p:pic>
              <p:nvPicPr>
                <p:cNvPr id="28" name="Graphic 27">
                  <a:extLst>
                    <a:ext uri="{FF2B5EF4-FFF2-40B4-BE49-F238E27FC236}">
                      <a16:creationId xmlns:a16="http://schemas.microsoft.com/office/drawing/2014/main" id="{E322DD77-9C71-4646-BCCC-D4AE733BA7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0116" y="4203072"/>
                  <a:ext cx="557214" cy="204788"/>
                </a:xfrm>
                <a:prstGeom prst="rect">
                  <a:avLst/>
                </a:prstGeom>
              </p:spPr>
            </p:pic>
          </p:grpSp>
        </p:grpSp>
      </p:grpSp>
      <p:sp>
        <p:nvSpPr>
          <p:cNvPr id="29" name="TextBox 28">
            <a:extLst>
              <a:ext uri="{FF2B5EF4-FFF2-40B4-BE49-F238E27FC236}">
                <a16:creationId xmlns:a16="http://schemas.microsoft.com/office/drawing/2014/main" id="{96C6E412-0807-4229-83CC-90863561B66D}"/>
              </a:ext>
            </a:extLst>
          </p:cNvPr>
          <p:cNvSpPr txBox="1"/>
          <p:nvPr/>
        </p:nvSpPr>
        <p:spPr>
          <a:xfrm>
            <a:off x="6776217" y="1611511"/>
            <a:ext cx="2926080" cy="510778"/>
          </a:xfrm>
          <a:prstGeom prst="roundRect">
            <a:avLst/>
          </a:prstGeom>
          <a:solidFill>
            <a:schemeClr val="accent2"/>
          </a:solidFill>
        </p:spPr>
        <p:txBody>
          <a:bodyPr rtlCol="0" wrap="square">
            <a:spAutoFit/>
          </a:bodyPr>
          <a:lstStyle/>
          <a:p txid="d40a4549b48ea86f77f6a77a0c0df9d7">
            <a:pPr algn="ctr">
              <a:buClr>
                <a:srgbClr val="008CCF"/>
              </a:buClr>
            </a:pPr>
            <a:r>
              <a:rPr dirty="0" err="1" lang="es-ES" sz="2400">
                <a:solidFill>
                  <a:schemeClr val="bg1"/>
                </a:solidFill>
              </a:rPr>
              <a:t>Règles</a:t>
            </a:r>
            <a:r>
              <a:rPr dirty="0" lang="es-ES" sz="2400">
                <a:solidFill>
                  <a:schemeClr val="bg1"/>
                </a:solidFill>
              </a:rPr>
              <a:t> de validation</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9192" p14:dur="2000" spd="slow"/>
    </mc:Choice>
    <mc:Fallback xmlns="">
      <p:transition advTm="91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par>
                                <p:cTn fill="hold" id="16" nodeType="withEffect" presetClass="entr" presetID="10" presetSubtype="0">
                                  <p:stCondLst>
                                    <p:cond delay="0"/>
                                  </p:stCondLst>
                                  <p:childTnLst>
                                    <p:set>
                                      <p:cBhvr>
                                        <p:cTn dur="1" fill="hold" id="17">
                                          <p:stCondLst>
                                            <p:cond delay="0"/>
                                          </p:stCondLst>
                                        </p:cTn>
                                        <p:tgtEl>
                                          <p:spTgt spid="18"/>
                                        </p:tgtEl>
                                        <p:attrNameLst>
                                          <p:attrName>style.visibility</p:attrName>
                                        </p:attrNameLst>
                                      </p:cBhvr>
                                      <p:to>
                                        <p:strVal val="visible"/>
                                      </p:to>
                                    </p:set>
                                    <p:animEffect filter="fade" transition="in">
                                      <p:cBhvr>
                                        <p:cTn dur="500" id="18"/>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2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FLASHSPRING_ZOOM_TAG" val="81"/>
  <p:tag name="ISPRING_SCREEN_RECS_UPDATED" val="C:\Users\alita\Documents\0. Clientes LOCAL\DHIS2\Fundamentals\2.0\2.Data Capture and validation\M3\3.1.1 DQ - data entry -Val rules, value types_1\"/>
  <p:tag name="ISPRING_RESOURCE_FOLDER" val="C:\Users\alita\Documents\0. Clientes LOCAL\DHIS2\Fundamentals\2.0\2.Data Capture and validation\M3\3.1.1 DQ - data entry -Val rules, value types_1\"/>
  <p:tag name="ISPRING_RESOURCE_FOLDER_STATIC" val="C:\Users\alita\Documents\0. Clientes LOCAL\DHIS2\Fundamentals\2.0\2.Data Capture and validation\M3\3.1.1 DQ - data entry -Val rules, value types_1\"/>
  <p:tag name="ISPRING_PRESENTATION_PATH" val="C:\Users\alita\Documents\0. Clientes LOCAL\DHIS2\Fundamentals\2.0\2.Data Capture and validation\M3\3.1.1 DQ - data entry -Val rules, value types.pptx"/>
  <p:tag name="ISPRING_PRESENTATION_INFO_2" val="&lt;?xml version=&quot;1.0&quot; encoding=&quot;UTF-8&quot; standalone=&quot;no&quot; ?&gt;&#10;&lt;presentation2&gt;&#10;&#10;  &lt;slides&gt;&#10;    &lt;slide id=&quot;{3468F21C-B2CC-4379-AC4C-A7576440A5B9}&quot; pptId=&quot;299&quot;/&gt;&#10;    &lt;slide id=&quot;{F6D9DE96-D742-4CEF-A5F9-9FCDE79BDA63}&quot; pptId=&quot;275&quot;/&gt;&#10;    &lt;slide id=&quot;{B54844E7-906F-4611-8DD7-985E29402242}&quot; pptId=&quot;282&quot;/&gt;&#10;    &lt;slide id=&quot;{1D4484CB-0F51-44E0-B3CD-DFF9C88F9CE6}&quot; pptId=&quot;298&quot;/&gt;&#10;    &lt;slide id=&quot;{E43AFCDA-AFE6-4C5D-B6DB-1C7C95F2DB78}&quot; pptId=&quot;316&quot;/&gt;&#10;    &lt;slide id=&quot;{3071D4A5-AE9F-4B3B-B178-CE7F1AD0BB64}&quot; pptId=&quot;314&quot;/&gt;&#10;    &lt;slide id=&quot;{FC4E632A-D5B8-431A-8FED-4880D2D93829}&quot; pptId=&quot;303&quot;/&gt;&#10;    &lt;slide id=&quot;{424EE4FB-EF45-4F96-8CF4-830953A36ADD}&quot; pptId=&quot;304&quot;/&gt;&#10;    &lt;slide id=&quot;{A98978FD-6960-4EC4-8349-136E24B78BC7}&quot; pptId=&quot;305&quot;/&gt;&#10;    &lt;slide id=&quot;{C5624E1C-BF3A-4101-9CB3-DE039EF591D3}&quot; pptId=&quot;315&quot;/&gt;&#10;    &lt;slide id=&quot;{54400FB3-13E4-4EAF-9740-3367227ED8E7}&quot; pptId=&quot;317&quot;/&gt;&#10;    &lt;slide id=&quot;{043F6E60-FE5A-4914-9B0F-F26FB72CBDB5}&quot; pptId=&quot;318&quot;/&gt;&#10;    &lt;slide id=&quot;{B36D05F7-7BF5-465B-97FA-AF87AA465E83}&quot; pptId=&quot;307&quot;/&gt;&#10;    &lt;slide id=&quot;{7F0DC84F-59B9-4B5B-9104-9960957FFA16}&quot; pptId=&quot;319&quot;/&gt;&#10;    &lt;slide id=&quot;{F4D87A4C-092B-478C-99D7-3770A56B51B3}&quot; pptId=&quot;320&quot;/&gt;&#10;    &lt;slide id=&quot;{FF94106A-8FC2-43E4-9CD4-58DDC6B3F1EF}&quot; pptId=&quot;321&quot;/&gt;&#10;    &lt;slide id=&quot;{54A73529-44FE-44F1-8F49-A124C397F84B}&quot; pptId=&quot;322&quot;/&gt;&#10;    &lt;slide id=&quot;{A24AF132-F714-4C5A-AFD1-DC7692D1794D}&quot; pptId=&quot;302&quot;/&gt;&#10;    &lt;slide id=&quot;{4BA0AEB1-BCE9-4E7E-8F8E-E576F5BF5947}&quot; pptId=&quot;272&quot;/&gt;&#10;  &lt;/slides&gt;&#10;&#10;  &lt;narration&gt;&#10;    &lt;audioTracks&gt;&#10;      &lt;audioTrack muted=&quot;false&quot; name=&quot;outro&quot; resource=&quot;4f4d1bfa&quot; slideId=&quot;{4BA0AEB1-BCE9-4E7E-8F8E-E576F5BF5947}&quot; startTime=&quot;0&quot; stepIndex=&quot;0&quot; volume=&quot;1&quot;&gt;&#10;        &lt;audio channels=&quot;2&quot; format=&quot;fltp&quot; sampleRate=&quot;44100&quot;/&gt;&#10;      &lt;/audioTrack&gt;&#10;      &lt;audioTrack muted=&quot;false&quot; name=&quot;intro&quot; resource=&quot;b9fe40a1&quot; slideId=&quot;{3468F21C-B2CC-4379-AC4C-A7576440A5B9}&quot; startTime=&quot;0&quot; stepIndex=&quot;0&quot; volume=&quot;1&quot;&gt;&#10;        &lt;audio channels=&quot;2&quot; format=&quot;fltp&quot; sampleRate=&quot;44100&quot;/&gt;&#10;      &lt;/audioTrack&gt;&#10;      &lt;audioTrack muted=&quot;false&quot; name=&quot;Text-to-speech clip — Audio  1&quot; resource=&quot;3dc2ff0f&quot; slideId=&quot;{F6D9DE96-D742-4CEF-A5F9-9FCDE79BDA63}&quot; startTime=&quot;0&quot; stepIndex=&quot;0&quot; volume=&quot;1&quot;&gt;&#10;        &lt;audio channels=&quot;2&quot; format=&quot;fltp&quot; sampleRate=&quot;48000&quot;/&gt;&#10;      &lt;/audioTrack&gt;&#10;      &lt;audioTrack muted=&quot;false&quot; name=&quot;Text-to-speech clip — Audio  2&quot; resource=&quot;b40bbdd8&quot; slideId=&quot;{B54844E7-906F-4611-8DD7-985E29402242}&quot; startTime=&quot;0&quot; stepIndex=&quot;0&quot; volume=&quot;1&quot;&gt;&#10;        &lt;audio channels=&quot;2&quot; format=&quot;fltp&quot; sampleRate=&quot;48000&quot;/&gt;&#10;      &lt;/audioTrack&gt;&#10;      &lt;audioTrack muted=&quot;false&quot; name=&quot;Text-to-speech clip — Audio  3&quot; resource=&quot;83dbe711&quot; slideId=&quot;{1D4484CB-0F51-44E0-B3CD-DFF9C88F9CE6}&quot; startTime=&quot;0&quot; stepIndex=&quot;0&quot; volume=&quot;1&quot;&gt;&#10;        &lt;audio channels=&quot;2&quot; format=&quot;fltp&quot; sampleRate=&quot;48000&quot;/&gt;&#10;      &lt;/audioTrack&gt;&#10;      &lt;audioTrack muted=&quot;false&quot; name=&quot;Text-to-speech clip — Audio  4&quot; resource=&quot;2d74a4c5&quot; slideId=&quot;{E43AFCDA-AFE6-4C5D-B6DB-1C7C95F2DB78}&quot; startTime=&quot;0&quot; stepIndex=&quot;0&quot; volume=&quot;1&quot;&gt;&#10;        &lt;audio channels=&quot;2&quot; format=&quot;fltp&quot; sampleRate=&quot;48000&quot;/&gt;&#10;      &lt;/audioTrack&gt;&#10;      &lt;audioTrack muted=&quot;false&quot; name=&quot;Text-to-speech clip — Audio  5&quot; resource=&quot;d825fc21&quot; slideId=&quot;{3071D4A5-AE9F-4B3B-B178-CE7F1AD0BB64}&quot; startTime=&quot;120&quot; stepIndex=&quot;0&quot; volume=&quot;1&quot;&gt;&#10;        &lt;audio channels=&quot;2&quot; format=&quot;fltp&quot; sampleRate=&quot;48000&quot;/&gt;&#10;      &lt;/audioTrack&gt;&#10;      &lt;audioTrack muted=&quot;false&quot; name=&quot;Text-to-speech clip — Audio  6&quot; resource=&quot;b1cc6d20&quot; slideId=&quot;{FC4E632A-D5B8-431A-8FED-4880D2D93829}&quot; startTime=&quot;0&quot; stepIndex=&quot;0&quot; volume=&quot;1&quot;&gt;&#10;        &lt;audio channels=&quot;2&quot; format=&quot;fltp&quot; sampleRate=&quot;48000&quot;/&gt;&#10;      &lt;/audioTrack&gt;&#10;      &lt;audioTrack muted=&quot;false&quot; name=&quot;Text-to-speech clip — Audio  7&quot; resource=&quot;6272b289&quot; slideId=&quot;{A98978FD-6960-4EC4-8349-136E24B78BC7}&quot; startTime=&quot;0&quot; stepIndex=&quot;0&quot; volume=&quot;1&quot;&gt;&#10;        &lt;audio channels=&quot;2&quot; format=&quot;fltp&quot; sampleRate=&quot;48000&quot;/&gt;&#10;      &lt;/audioTrack&gt;&#10;      &lt;audioTrack muted=&quot;false&quot; name=&quot;Text-to-speech clip — Audio  8&quot; resource=&quot;48de2592&quot; slideId=&quot;{C5624E1C-BF3A-4101-9CB3-DE039EF591D3}&quot; startTime=&quot;0&quot; stepIndex=&quot;0&quot; volume=&quot;1&quot;&gt;&#10;        &lt;audio channels=&quot;2&quot; format=&quot;fltp&quot; sampleRate=&quot;48000&quot;/&gt;&#10;      &lt;/audioTrack&gt;&#10;      &lt;audioTrack muted=&quot;false&quot; name=&quot;Text-to-speech clip — Audio  9&quot; resource=&quot;a0725b45&quot; slideId=&quot;{54400FB3-13E4-4EAF-9740-3367227ED8E7}&quot; startTime=&quot;0&quot; stepIndex=&quot;0&quot; volume=&quot;1&quot;&gt;&#10;        &lt;audio channels=&quot;2&quot; format=&quot;fltp&quot; sampleRate=&quot;48000&quot;/&gt;&#10;      &lt;/audioTrack&gt;&#10;      &lt;audioTrack muted=&quot;false&quot; name=&quot;Text-to-speech clip — Audio  10&quot; resource=&quot;b20ae111&quot; slideId=&quot;{043F6E60-FE5A-4914-9B0F-F26FB72CBDB5}&quot; startTime=&quot;0&quot; stepIndex=&quot;0&quot; volume=&quot;1&quot;&gt;&#10;        &lt;audio channels=&quot;2&quot; format=&quot;fltp&quot; sampleRate=&quot;48000&quot;/&gt;&#10;      &lt;/audioTrack&gt;&#10;      &lt;audioTrack muted=&quot;false&quot; name=&quot;Text-to-speech clip — Audio  11&quot; resource=&quot;9281344f&quot; slideId=&quot;{FF94106A-8FC2-43E4-9CD4-58DDC6B3F1EF}&quot; startTime=&quot;0&quot; stepIndex=&quot;0&quot; volume=&quot;1&quot;&gt;&#10;        &lt;audio channels=&quot;2&quot; format=&quot;fltp&quot; sampleRate=&quot;48000&quot;/&gt;&#10;      &lt;/audioTrack&gt;&#10;      &lt;audioTrack muted=&quot;false&quot; name=&quot;Text-to-speech clip — Audio  12&quot; resource=&quot;5d19693b&quot; slideId=&quot;{54A73529-44FE-44F1-8F49-A124C397F84B}&quot; startTime=&quot;0&quot; stepIndex=&quot;0&quot; volume=&quot;1&quot;&gt;&#10;        &lt;audio channels=&quot;2&quot; format=&quot;fltp&quot; sampleRate=&quot;48000&quot;/&gt;&#10;      &lt;/audioTrack&gt;&#10;      &lt;audioTrack muted=&quot;false&quot; name=&quot;Text-to-speech clip — Audio  13&quot; resource=&quot;649a1317&quot; slideId=&quot;{A24AF132-F714-4C5A-AFD1-DC7692D1794D}&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YM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YM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YM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WD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YM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WDFBUjnP2+moAAADlAAAAHAAAAG5vbmUvaHRtbF9za2luX3NldHRpbmdzLmpzb26r5lIAAqUcJQUrhWowG8xPKi0pyc/TS87PK0nNK9HLyy/KTQSrUVJ2AwMlHZyK88tSiwgoTUtMTkUx1NTIwskFp0qEiSZO5i7OlsjqChLTU/WSEpOz04vyS/NSIMqcXV0MXYyVwKpquWoBUEsDBBQAAgAIABYMUF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XY1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ddj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Z12N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ddj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Z12N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ddj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XY1UlBOzImkAAABuAAAAHAAAAHVuaXZlcnNhbC9sb2NhbF9zZXR0aW5ncy54bWwNzDEOgzAMQNGdU1jeKe3WgcDGVpbSA1jERZEcG5GA4PZk+8PTb/szChy8pWDq8PV4IrDO5oMuDn/TUL8RUib1JKbsUA2h76pWbCb5cs4FJliFLt4mjiUyjxSLHHYRqOFTXv/AHpuuugFQSwMEFAACAAgAaF2N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XY1UOp3ncEsAAABrAAAAGwAAAHVuaXZlcnNhbC91bml2ZXJzYWwucG5nLnhtbLOxr8jNUShLLSrOzM+zVTLUM1Cyt+PlsikoSi3LTC1XqACKAQUhQEmhEsg1QnDLM1NKMoBCBhYWCMGM1Mz0jBJbJQtDM7igPtBMAFBLAwQUAAIACAAYDFB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gMU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x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YDFB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gMU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gMU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YDFBUvH0190oAAABJAAAAHwAAAHZpZGVvbGVjdHVyZS9sb2NhbF9zZXR0aW5ncy54bWyzsa/IzVEoSy0qzszPs1Uy1DNQUkjNS85PycxLt1UKDXHTtVBSKC5JzEtJzMnPS7VVystXUrC347LJyU9OzAlOLSkBKizWt+MCAFBLAQIAABQAAgAIABYMUFQyG7oi+QMAAOAOAAAYAAAAAAAAAAEAAAAAAAAAAABub25lL2NvbW1vbl9tZXNzYWdlcy5sbmdQSwECAAAUAAIACAAWDFBUFR5gG6MAAAB/AQAAKQAAAAAAAAABAAAAAAAvBAAAbm9uZS9wbGF5YmFja19hbmRfbmF2aWdhdGlvbl9zZXR0aW5ncy54bWxQSwECAAAUAAIACAAWDFBUH1SKajADAADHDgAAIgAAAAAAAAABAAAAAAAZBQAAbm9uZS9mbGFzaF9wdWJsaXNoaW5nX3NldHRpbmdzLnhtbFBLAQIAABQAAgAIABYMUFRxV5SdFQEAANECAAAcAAAAAAAAAAEAAAAAAIkIAABub25lL2ZsYXNoX3NraW5fc2V0dGluZ3MueG1sUEsBAgAAFAACAAgAFgxQVNebcJYrAwAAbw4AACEAAAAAAAAAAQAAAAAA2AkAAG5vbmUvaHRtbF9wdWJsaXNoaW5nX3NldHRpbmdzLnhtbFBLAQIAABQAAgAIABYMUFSOc/b6agAAAOUAAAAcAAAAAAAAAAEAAAAAAEINAABub25lL2h0bWxfc2tpbl9zZXR0aW5ncy5qc29uUEsBAgAAFAACAAgAFgxQVLx9NfdKAAAASQAAABcAAAAAAAAAAQAAAAAA5g0AAG5vbmUvbG9jYWxfc2V0dGluZ3MueG1sUEsBAgAAFAACAAgAam1jVO4DzUxJAwAA4wkAABQAAAAAAAAAAQAAAAAAZQ4AAHVuaXZlcnNhbC9wbGF5ZXIueG1sUEsBAgAAFAACAAgAZ12NVAairqlyBgAAJhkAAB0AAAAAAAAAAQAAAAAA4BEAAHVuaXZlcnNhbC9jb21tb25fbWVzc2FnZXMubG5nUEsBAgAAFAACAAgAZ12NVBUeYBujAAAAfwEAAC4AAAAAAAAAAQAAAAAAjRgAAHVuaXZlcnNhbC9wbGF5YmFja19hbmRfbmF2aWdhdGlvbl9zZXR0aW5ncy54bWxQSwECAAAUAAIACABnXY1UWYGOgVEEAADcFQAAJwAAAAAAAAABAAAAAAB8GQAAdW5pdmVyc2FsL2ZsYXNoX3B1Ymxpc2hpbmdfc2V0dGluZ3MueG1sUEsBAgAAFAACAAgAZ12NVKHTgU6GAwAA4AwAACEAAAAAAAAAAQAAAAAAEh4AAHVuaXZlcnNhbC9mbGFzaF9za2luX3NldHRpbmdzLnhtbFBLAQIAABQAAgAIAGddjVSRShrPTAQAAGYVAAAmAAAAAAAAAAEAAAAAANchAAB1bml2ZXJzYWwvaHRtbF9wdWJsaXNoaW5nX3NldHRpbmdzLnhtbFBLAQIAABQAAgAIAGddjVTrTeKpwwEAAIsGAAAhAAAAAAAAAAEAAAAAAGcmAAB1bml2ZXJzYWwvaHRtbF9za2luX3NldHRpbmdzLmpzb25QSwECAAAUAAIACABnXY1UlBOzImkAAABuAAAAHAAAAAAAAAABAAAAAABpKAAAdW5pdmVyc2FsL2xvY2FsX3NldHRpbmdzLnhtbFBLAQIAABQAAgAIAGhdjVQ01LntjxMAANo5AAAXAAAAAAAAAAAAAAAAAAwpAAB1bml2ZXJzYWwvdW5pdmVyc2FsLnBuZ1BLAQIAABQAAgAIAGhdjVQ6nedwSwAAAGsAAAAbAAAAAAAAAAEAAAAAANA8AAB1bml2ZXJzYWwvdW5pdmVyc2FsLnBuZy54bWxQSwECAAAUAAIACAAYDFBU9rEOQqMFAAClFQAAIAAAAAAAAAABAAAAAABUPQAAdmlkZW9sZWN0dXJlL2NvbW1vbl9tZXNzYWdlcy5sbmdQSwECAAAUAAIACAAYDFBUFR5gG6MAAAB/AQAAMQAAAAAAAAABAAAAAAA1QwAAdmlkZW9sZWN0dXJlL3BsYXliYWNrX2FuZF9uYXZpZ2F0aW9uX3NldHRpbmdzLnhtbFBLAQIAABQAAgAIABgMUFSniu42DAUAAOUZAAAqAAAAAAAAAAEAAAAAACdEAAB2aWRlb2xlY3R1cmUvZmxhc2hfcHVibGlzaGluZ19zZXR0aW5ncy54bWxQSwECAAAUAAIACAAYDFBUj3ZV/m8CAACHCAAAJAAAAAAAAAABAAAAAAB7SQAAdmlkZW9sZWN0dXJlL2ZsYXNoX3NraW5fc2V0dGluZ3MueG1sUEsBAgAAFAACAAgAGAxQVHyfhAoCBQAAXRkAACkAAAAAAAAAAQAAAAAALEwAAHZpZGVvbGVjdHVyZS9odG1sX3B1Ymxpc2hpbmdfc2V0dGluZ3MueG1sUEsBAgAAFAACAAgAGAxQVJNoQH6HAQAA2QQAACQAAAAAAAAAAQAAAAAAdVEAAHZpZGVvbGVjdHVyZS9odG1sX3NraW5fc2V0dGluZ3MuanNvblBLAQIAABQAAgAIABgMUFS8fTX3SgAAAEkAAAAfAAAAAAAAAAEAAAAAAD5TAAB2aWRlb2xlY3R1cmUvbG9jYWxfc2V0dGluZ3MueG1sUEsFBgAAAAAYABgAagcAAMVTAAAAAA=="/>
  <p:tag name="ISPRING_ULTRA_SCORM_COURCE_TITLE" val="3.1.1 Data Capture and Validation-Value types"/>
  <p:tag name="ISPRING_SCORM_ENDPOINT" val="&lt;endpoint&gt;&lt;enable&gt;0&lt;/enable&gt;&lt;lrs&gt;http://&lt;/lrs&gt;&lt;auth&gt;0&lt;/auth&gt;&lt;login&gt;&lt;/login&gt;&lt;password&gt;&lt;/password&gt;&lt;key&gt;&lt;/key&gt;&lt;name&gt;&lt;/name&gt;&lt;email&gt;&lt;/email&gt;&lt;/endpoint&gt;&#10;"/>
  <p:tag name="ISPRING_PRESENTATION_TITLE" val="3.1.1 Data Capture and Validation-Value types"/>
  <p:tag name="ISPRING_OUTPUT_FOLDER" val="[[&quot;\uFFFD\u007F\uFFFD\uFFFD{6BE92DC9-446C-4AE2-8C04-F8B8C6EF443B}&quot;,&quot;C:\\Users\\alita\\Documents\\0. Clientes LOCAL\\DHIS2\\Fundamentals\\2.0\\2.Data Capture and valida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1] Now that you know how to enter data in DHIS2, how can you ensure that the data you entered are correct? In this video, you’ll discover three tools in DHIS2 to help ensure that your data are correct as you enter them -  the value type, the run validation button and the complete button. These are part of a larger set of tools to ensure data quality in DHIS2.\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Capture &amp; Validation/Module 3/3.1.1 Value types, validation rules and data set completion&quot;,&quot;onlineDestinationFolderId&quot;:&quot;8a4610f2-50c0-11ec-9a80-0ea235bea1b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F6448A-1E6D-484E-829C-BDD38B477BF5}:305"/>
  <p:tag name="GENSWF_ADVANCE_TIME" val="9.192"/>
  <p:tag name="TIMING" val="|1.459|2.33"/>
  <p:tag name="ISPRING_SLIDE_ID_2" val="{A98978FD-6960-4EC4-8349-136E24B78BC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6.144"/>
  <p:tag name="TIMING" val="|2.118"/>
  <p:tag name="ISPRING_SLIDE_ID_2" val="{C5624E1C-BF3A-4101-9CB3-DE039EF591D3}"/>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B4B7FC-52C9-4321-BA9D-3611C32C24FB}:317"/>
  <p:tag name="TIMING" val="|1.581|3.799|1.251|1.993|1.538|1.234|1.204|4.118"/>
  <p:tag name="GENSWF_ADVANCE_TIME" val="18.168"/>
  <p:tag name="ISPRING_SLIDE_ID_2" val="{54400FB3-13E4-4EAF-9740-3367227ED8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D25F5B8-B6E6-4846-9C36-E3A823B0EB05}:318"/>
  <p:tag name="GENSWF_ADVANCE_TIME" val="9.918"/>
  <p:tag name="TIMING" val="|1.539|2.345|2.354"/>
  <p:tag name="ISPRING_SLIDE_ID_2" val="{043F6E60-FE5A-4914-9B0F-F26FB72CBDB5}"/>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33.300"/>
  <p:tag name="ISPRING_SLIDE_ID_2" val="{B36D05F7-7BF5-465B-97FA-AF87AA465E83}"/>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BAF262-A8FC-4FCF-99D6-5BB6AB09C83A}:319"/>
  <p:tag name="GENSWF_ADVANCE_TIME" val="72.000"/>
  <p:tag name="ISPRING_SLIDE_ID_2" val="{7F0DC84F-59B9-4B5B-9104-9960957FFA1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0AE2FBC-1CAE-490F-AE49-F0A66539694A}:320"/>
  <p:tag name="ISPRING_SLIDE_INDENT_LEVEL" val="0"/>
  <p:tag name="GENSWF_ADVANCE_TIME" val="30.000"/>
  <p:tag name="ISPRING_SLIDE_ID_2" val="{F4D87A4C-092B-478C-99D7-3770A56B51B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B0AF76D-ECE5-4DD8-BE36-4D0134F26985}:321"/>
  <p:tag name="ISPRING_SLIDE_INDENT_LEVEL" val="0"/>
  <p:tag name="GENSWF_ADVANCE_TIME" val="11.701"/>
  <p:tag name="TIMING" val="|4.459|2.109|0.876|2.735"/>
  <p:tag name="ISPRING_SLIDE_ID_2" val="{FF94106A-8FC2-43E4-9CD4-58DDC6B3F1EF}"/>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9C523DE-2AB8-4C0D-90EF-1AB0AF5FEF3B}:322"/>
  <p:tag name="ISPRING_SLIDE_INDENT_LEVEL" val="0"/>
  <p:tag name="GENSWF_ADVANCE_TIME" val="19.128"/>
  <p:tag name="TIMING" val="|2.99|8.608"/>
  <p:tag name="ISPRING_SLIDE_ID_2" val="{54A73529-44FE-44F1-8F49-A124C397F84B}"/>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696"/>
  <p:tag name="TIMING" val="|3.135|5.937|0.964|1.594|1.437|4.815|1.469"/>
  <p:tag name="ISPRING_SLIDE_ID_2" val="{A24AF132-F714-4C5A-AFD1-DC7692D1794D}"/>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468F21C-B2CC-4379-AC4C-A7576440A5B9}"/>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BA0AEB1-BCE9-4E7E-8F8E-E576F5BF594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10.848"/>
  <p:tag name="TIMING" val="|1.033|5.138"/>
  <p:tag name="ISPRING_SLIDE_ID_2" val="{F6D9DE96-D742-4CEF-A5F9-9FCDE79BDA6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TIMING" val="|3.895|7.61|1.389|1.465"/>
  <p:tag name="GENSWF_ADVANCE_TIME" val="19.368"/>
  <p:tag name="ISPRING_SLIDE_ID_2" val="{B54844E7-906F-4611-8DD7-985E2940224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3.744"/>
  <p:tag name="ISPRING_SLIDE_ID_2" val="{1D4484CB-0F51-44E0-B3CD-DFF9C88F9CE6}"/>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36A5F33-4C69-4325-AA05-8084E1F21195}:316"/>
  <p:tag name="GENSWF_ADVANCE_TIME" val="7.744"/>
  <p:tag name="TIMING" val="|1.62|1.97|1.017"/>
  <p:tag name="ISPRING_SLIDE_ID_2" val="{E43AFCDA-AFE6-4C5D-B6DB-1C7C95F2DB7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18.768"/>
  <p:tag name="TIMING" val="|7.171|1.408|1.856|1.145|1.139"/>
  <p:tag name="ISPRING_SLIDE_ID_2" val="{3071D4A5-AE9F-4B3B-B178-CE7F1AD0BB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9.552"/>
  <p:tag name="TIMING" val="|2.631|2.313|2.5"/>
  <p:tag name="ISPRING_SLIDE_ID_2" val="{FC4E632A-D5B8-431A-8FED-4880D2D93829}"/>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45.000"/>
  <p:tag name="ISPRING_SLIDE_ID_2" val="{424EE4FB-EF45-4F96-8CF4-830953A36ADD}"/>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7211</TotalTime>
  <Words>1074</Words>
  <Application>Microsoft Macintosh PowerPoint</Application>
  <PresentationFormat>Widescreen</PresentationFormat>
  <Paragraphs>119</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Value types in data entry</vt:lpstr>
      <vt:lpstr>Value types in data entry</vt:lpstr>
      <vt:lpstr>Some value types in DHIS2</vt:lpstr>
      <vt:lpstr>Data entered needs to match the value type</vt:lpstr>
      <vt:lpstr>PowerPoint Presentation</vt:lpstr>
      <vt:lpstr>Validation rule</vt:lpstr>
      <vt:lpstr>Validation rule</vt:lpstr>
      <vt:lpstr>Validation rule expression</vt:lpstr>
      <vt:lpstr>Validation rule</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Data Capture and Validation-Value types</dc:title>
  <dc:subject>elearning</dc:subject>
  <dc:creator>Alejandra Avila</dc:creator>
  <cp:lastModifiedBy>Simona Sekerova</cp:lastModifiedBy>
  <cp:revision>470</cp:revision>
  <cp:lastPrinted>2021-06-09T13:32:46Z</cp:lastPrinted>
  <dcterms:created xsi:type="dcterms:W3CDTF">2021-02-03T12:41:27Z</dcterms:created>
  <dcterms:modified xsi:type="dcterms:W3CDTF">2023-09-19T12:46:46Z</dcterms:modified>
</cp:coreProperties>
</file>